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88" r:id="rId3"/>
    <p:sldId id="328" r:id="rId4"/>
    <p:sldId id="281" r:id="rId5"/>
    <p:sldId id="259" r:id="rId6"/>
    <p:sldId id="289" r:id="rId7"/>
    <p:sldId id="290" r:id="rId8"/>
    <p:sldId id="291" r:id="rId9"/>
    <p:sldId id="292" r:id="rId10"/>
    <p:sldId id="293" r:id="rId11"/>
    <p:sldId id="295" r:id="rId12"/>
    <p:sldId id="296" r:id="rId13"/>
    <p:sldId id="300" r:id="rId14"/>
    <p:sldId id="301" r:id="rId15"/>
    <p:sldId id="302" r:id="rId16"/>
    <p:sldId id="330" r:id="rId17"/>
    <p:sldId id="304" r:id="rId18"/>
    <p:sldId id="305" r:id="rId19"/>
    <p:sldId id="306" r:id="rId20"/>
    <p:sldId id="307" r:id="rId21"/>
    <p:sldId id="312" r:id="rId22"/>
    <p:sldId id="313" r:id="rId23"/>
    <p:sldId id="314" r:id="rId24"/>
    <p:sldId id="315" r:id="rId25"/>
    <p:sldId id="308" r:id="rId26"/>
    <p:sldId id="316" r:id="rId27"/>
    <p:sldId id="309" r:id="rId28"/>
    <p:sldId id="321" r:id="rId29"/>
    <p:sldId id="324" r:id="rId30"/>
    <p:sldId id="310" r:id="rId31"/>
    <p:sldId id="322" r:id="rId32"/>
    <p:sldId id="311" r:id="rId33"/>
    <p:sldId id="323" r:id="rId34"/>
    <p:sldId id="275" r:id="rId35"/>
    <p:sldId id="325" r:id="rId36"/>
    <p:sldId id="329" r:id="rId37"/>
    <p:sldId id="327" r:id="rId38"/>
    <p:sldId id="326" r:id="rId39"/>
  </p:sldIdLst>
  <p:sldSz cx="12192000" cy="6858000"/>
  <p:notesSz cx="6858000" cy="9144000"/>
  <p:embeddedFontLst>
    <p:embeddedFont>
      <p:font typeface="fccTYPO" pitchFamily="2" charset="0"/>
      <p:regular r:id="rId41"/>
      <p:bold r:id="rId42"/>
    </p:embeddedFont>
    <p:embeddedFont>
      <p:font typeface="fccTYPO Light" pitchFamily="2" charset="0"/>
      <p:regular r:id="rId43"/>
    </p:embeddedFont>
    <p:embeddedFont>
      <p:font typeface="fccTYPO Medium" pitchFamily="2" charset="0"/>
      <p:regular r:id="rId44"/>
    </p:embeddedFont>
    <p:embeddedFont>
      <p:font typeface="fccTYPO Outline Black" pitchFamily="2" charset="0"/>
      <p:bold r:id="rId45"/>
    </p:embeddedFont>
    <p:embeddedFont>
      <p:font typeface="fccTYPO Semi Bold" pitchFamily="2" charset="0"/>
      <p:regular r:id="rId46"/>
      <p:bold r:id="rId47"/>
    </p:embeddedFont>
    <p:embeddedFont>
      <p:font typeface="fccTYPO Super Thin" pitchFamily="2" charset="0"/>
      <p:regular r:id="rId48"/>
    </p:embeddedFont>
    <p:embeddedFont>
      <p:font typeface="fccTYPO SuperBlack" pitchFamily="2" charset="0"/>
      <p:bold r:id="rId4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7"/>
    <p:restoredTop sz="74110"/>
  </p:normalViewPr>
  <p:slideViewPr>
    <p:cSldViewPr snapToGrid="0">
      <p:cViewPr varScale="1">
        <p:scale>
          <a:sx n="88" d="100"/>
          <a:sy n="88" d="100"/>
        </p:scale>
        <p:origin x="1720" y="184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76F4-3937-164F-9FA5-5E13392F4D32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003E1-9AB4-C142-9E49-6AB91C667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4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88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Trénovací plochy byly zakresleny v </a:t>
            </a:r>
            <a:r>
              <a:rPr lang="cs-CZ" b="1" dirty="0"/>
              <a:t>ArcGIS Pro</a:t>
            </a:r>
            <a:r>
              <a:rPr lang="cs-CZ" dirty="0"/>
              <a:t> tak, aby zachytily </a:t>
            </a:r>
            <a:r>
              <a:rPr lang="cs-CZ" b="1" dirty="0"/>
              <a:t>rozmanitost a diferenciaci v rámci každé třídy</a:t>
            </a:r>
            <a:r>
              <a:rPr lang="cs-CZ" dirty="0"/>
              <a:t> napříč územím a poté za účelem ověření byly vytvořeny </a:t>
            </a:r>
            <a:r>
              <a:rPr lang="cs-CZ" b="1" dirty="0"/>
              <a:t>nezávisle náhodně rozmístěné validační body </a:t>
            </a:r>
            <a:r>
              <a:rPr lang="cs-CZ" dirty="0"/>
              <a:t>sloužící k výpočtu konfuzních matic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26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Ty vycházely z </a:t>
            </a:r>
            <a:r>
              <a:rPr lang="cs-CZ" b="1" dirty="0"/>
              <a:t>konfuzní matice vypočítané v prostředí ArcGIS PRO a následně byly převedeny do metrik za pomoci vlastního nástroje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05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Metriky zahrnovaly </a:t>
            </a:r>
            <a:r>
              <a:rPr lang="cs-CZ" b="1" dirty="0"/>
              <a:t>celkovou přesnost</a:t>
            </a:r>
            <a:r>
              <a:rPr lang="cs-CZ" dirty="0"/>
              <a:t>, </a:t>
            </a:r>
            <a:r>
              <a:rPr lang="cs-CZ" b="1" dirty="0"/>
              <a:t>F1 skóre,</a:t>
            </a:r>
            <a:r>
              <a:rPr lang="cs-CZ" dirty="0"/>
              <a:t> </a:t>
            </a:r>
            <a:r>
              <a:rPr lang="cs-CZ" b="1" dirty="0"/>
              <a:t>Kappa koeficient, producentovu a uživatelovu přesnost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08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Nyní přejděme na samotné případové studie. 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naskenování QR kódů, které jsou i v práci, se zobrazí výsledky v digitální podobě.</a:t>
            </a:r>
            <a:br>
              <a:rPr lang="cs-CZ" dirty="0"/>
            </a:br>
            <a:endParaRPr lang="cs-CZ" dirty="0"/>
          </a:p>
          <a:p>
            <a:r>
              <a:rPr lang="cs-CZ" dirty="0"/>
              <a:t>První z nich se zaměřila na </a:t>
            </a:r>
            <a:r>
              <a:rPr lang="cs-CZ" b="1" dirty="0"/>
              <a:t>porovnání účinnosti jednotlivých RGB spektrálních indexů</a:t>
            </a:r>
            <a:r>
              <a:rPr lang="cs-CZ" dirty="0"/>
              <a:t> při klasifikaci zcela poškozeného porostu řepky a plevelu.</a:t>
            </a:r>
            <a:br>
              <a:rPr lang="cs-CZ" dirty="0"/>
            </a:br>
            <a:r>
              <a:rPr lang="cs-CZ" dirty="0"/>
              <a:t>Porovnáno bylo osm různých indexů napříč řízenými a neřízenými klasifikátory.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13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Rozdíly jsou patrné zejména v přesnosti hranic a v zachycení detailů, kde nejméně obrazového šumu dosáhl </a:t>
            </a:r>
            <a:r>
              <a:rPr lang="cs-CZ" b="1" dirty="0" err="1"/>
              <a:t>deep</a:t>
            </a:r>
            <a:r>
              <a:rPr lang="cs-CZ" b="1" dirty="0"/>
              <a:t> learning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054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U metody RT se po spektrálním zvýraznění vlastním indexem MGLI2 zlepšila přesnost o 8,3 %.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909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172D6-B8FB-1231-2EA0-6B9DE4E0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6F03CFA-4FAF-EDD6-1CEB-4CE7CB428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A6E1274-995A-AEDC-1679-4F3C00FAA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neřízená klasifikace</a:t>
            </a:r>
            <a:r>
              <a:rPr lang="cs-CZ" dirty="0"/>
              <a:t>, vykazovala bez spektrálního zvýraznění nižší přesnost. Nicméně po aplikaci došlo ke zlepšení o 19 %.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26B1B6-14BA-3DE2-E3DB-957CF854A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679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Cílem druhé případové studie bylo </a:t>
            </a:r>
            <a:r>
              <a:rPr lang="cs-CZ" b="1" dirty="0"/>
              <a:t>klasifikovat zasažené plochy po požáru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Využit byl vlastní indexu </a:t>
            </a:r>
            <a:r>
              <a:rPr lang="cs-CZ" b="1" dirty="0"/>
              <a:t>SNDGR, který byl upraven za účelem spektrální separace poškozené vegetace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372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Hluboké učení spolu s jinými řízenými klasifikacemi měly horší přesnost </a:t>
            </a:r>
            <a:r>
              <a:rPr lang="cs-CZ" dirty="0"/>
              <a:t>při využití spektrálního zvýraznění.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00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Neřízená klasifikace</a:t>
            </a:r>
            <a:r>
              <a:rPr lang="cs-CZ" dirty="0"/>
              <a:t> jako jediná profitovala zvýrazněním a to o 23 %.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08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práce bylo </a:t>
            </a:r>
            <a:r>
              <a:rPr lang="cs-CZ" b="1" dirty="0"/>
              <a:t>analyzovat a porovnat různé přístupy ke klasifikaci UAV obrazových dat</a:t>
            </a:r>
            <a:r>
              <a:rPr lang="cs-CZ" dirty="0"/>
              <a:t> s velmi vysokým prostorovým rozlišením.</a:t>
            </a:r>
            <a:br>
              <a:rPr lang="cs-CZ" dirty="0"/>
            </a:br>
            <a:r>
              <a:rPr lang="cs-CZ" dirty="0"/>
              <a:t>Práce se zaměřila na využití </a:t>
            </a:r>
            <a:r>
              <a:rPr lang="cs-CZ" b="1" dirty="0"/>
              <a:t>RGB dat</a:t>
            </a:r>
            <a:r>
              <a:rPr lang="cs-CZ" dirty="0"/>
              <a:t> jako běžně dostupného senzoru a posouzení potenciálu </a:t>
            </a:r>
            <a:r>
              <a:rPr lang="cs-CZ" b="1" dirty="0"/>
              <a:t>spektrálního zvýraznění</a:t>
            </a:r>
            <a:r>
              <a:rPr lang="cs-CZ" dirty="0"/>
              <a:t> pro zlepšení výsledků klasifikace.</a:t>
            </a:r>
            <a:br>
              <a:rPr lang="cs-CZ" dirty="0"/>
            </a:br>
            <a:r>
              <a:rPr lang="cs-CZ" dirty="0"/>
              <a:t>Testovány byly jak </a:t>
            </a:r>
            <a:r>
              <a:rPr lang="cs-CZ" b="1" dirty="0"/>
              <a:t>tradiční metody</a:t>
            </a:r>
            <a:r>
              <a:rPr lang="cs-CZ" dirty="0"/>
              <a:t> (například neřízené klasifikace a strojové učení), tak i </a:t>
            </a:r>
            <a:r>
              <a:rPr lang="cs-CZ" b="1" dirty="0"/>
              <a:t>hluboké neuronové sítě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Klíčovou součástí bylo rovněž </a:t>
            </a:r>
            <a:r>
              <a:rPr lang="cs-CZ" b="1" dirty="0"/>
              <a:t>ověření metodiky na reálných datech</a:t>
            </a:r>
            <a:r>
              <a:rPr lang="cs-CZ" dirty="0"/>
              <a:t> zpracovaných formou případových studií.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785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Třetí případová studie se zaměřila na </a:t>
            </a:r>
            <a:r>
              <a:rPr lang="cs-CZ" b="1" dirty="0"/>
              <a:t>identifikaci porostu poškozeného bouřkou a krupobitím</a:t>
            </a:r>
            <a:r>
              <a:rPr lang="cs-CZ" dirty="0"/>
              <a:t>. Ve všech klasifikacích spektrální zvýraznění zhoršilo přesnost.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382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Hlubokého učení došlo k poklesu o 3 %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3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U RT došlo k poklesu o 40 % a kappa index se přiblížil nule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983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Největší propad celkového výkonu byl u </a:t>
            </a:r>
            <a:r>
              <a:rPr lang="cs-CZ" b="1" dirty="0"/>
              <a:t>neřízené klasifikace, kde došlo k poklesu o 34 %.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43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Záporný Kappa koeficient</a:t>
            </a:r>
            <a:r>
              <a:rPr lang="cs-CZ" dirty="0"/>
              <a:t> znamená, že </a:t>
            </a:r>
            <a:r>
              <a:rPr lang="cs-CZ" b="1" dirty="0"/>
              <a:t>shoda klasifikace s realitou byla horší, než by bylo dosaženo náhodou.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114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Čtvrtá případová studie byla komplexnější, neboť se zaměřila na klasifikaci tří tříd: </a:t>
            </a:r>
            <a:r>
              <a:rPr lang="cs-CZ" b="1" dirty="0"/>
              <a:t>zdravého porostu pšenice</a:t>
            </a:r>
            <a:r>
              <a:rPr lang="cs-CZ" dirty="0"/>
              <a:t>, </a:t>
            </a:r>
            <a:r>
              <a:rPr lang="cs-CZ" b="1" dirty="0"/>
              <a:t>poškozené vegetace</a:t>
            </a:r>
            <a:r>
              <a:rPr lang="cs-CZ" dirty="0"/>
              <a:t> a </a:t>
            </a:r>
            <a:r>
              <a:rPr lang="cs-CZ" b="1" dirty="0"/>
              <a:t>plevelů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5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Nejlepších výsledků dosáhla metoda </a:t>
            </a:r>
            <a:r>
              <a:rPr lang="cs-CZ" b="1" dirty="0"/>
              <a:t>DL i přes podhodnocení zelené složky s třídou plevel. Nejpřesněji plevel určily SVM a KNN a neřízená klasifikace jej dokonce zcela ignorovala.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185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Pátá případová studie byla zaměřena na </a:t>
            </a:r>
            <a:r>
              <a:rPr lang="cs-CZ" b="1" dirty="0"/>
              <a:t>klasifikaci zaplavených ploch</a:t>
            </a:r>
            <a:r>
              <a:rPr lang="cs-CZ" dirty="0"/>
              <a:t> po přívalových srážkách a rozlivu vodního toku při využití </a:t>
            </a:r>
            <a:r>
              <a:rPr lang="cs-CZ" b="1" dirty="0"/>
              <a:t>vlastního spektrálního indexu GBRWI </a:t>
            </a:r>
            <a:r>
              <a:rPr lang="cs-CZ" dirty="0"/>
              <a:t>zvýrazňující vodu.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523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využití indexu přesnost SVM vzrostla o 1 %.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256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Největší rozdíl byl u neřízené klasifikace, kde potlačením šumu a zlepšením ohraničení vzrostla přesnost o 6 %.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00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1D95-8DBC-746E-BF58-F8D7EB506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71161A1-130B-A1DC-FF52-EEB080AB0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D9E102C-B46B-784A-8D58-D34A02047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teoretické části jsem řešil problematiku DPZ, zpracování obrazových dat a současný stav ve směru práce.</a:t>
            </a:r>
          </a:p>
          <a:p>
            <a:r>
              <a:rPr lang="cs-CZ" dirty="0"/>
              <a:t>V praktické části jsem se věnoval samotnému procesu popisu zpracování a klasifikace dat a poté řešení jednotlivých případových studií.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C75D3E-5A91-F887-4701-FC5F50A12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448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Šestá případová studie navazovala na předchozí lokalitu a byla zaměřena na </a:t>
            </a:r>
            <a:r>
              <a:rPr lang="cs-CZ" b="1" dirty="0"/>
              <a:t>přímé srovnání klasifikačních modelů</a:t>
            </a:r>
            <a:r>
              <a:rPr lang="cs-CZ" dirty="0"/>
              <a:t> bez spektrálního zvýraznění.</a:t>
            </a:r>
            <a:br>
              <a:rPr lang="cs-CZ" dirty="0"/>
            </a:br>
            <a:r>
              <a:rPr lang="cs-CZ" dirty="0"/>
              <a:t>Porovnávány byly </a:t>
            </a:r>
            <a:r>
              <a:rPr lang="cs-CZ" b="1" dirty="0"/>
              <a:t>tradiční metody, </a:t>
            </a:r>
            <a:r>
              <a:rPr lang="cs-CZ" dirty="0"/>
              <a:t>ale především odlišné </a:t>
            </a:r>
            <a:r>
              <a:rPr lang="cs-CZ" b="1" dirty="0"/>
              <a:t>moderní hluboké neuronové sítě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519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Nejvyšší přesnosti bylo dosaženo u hlubokých neuronových sítí, zejména u kombinace </a:t>
            </a:r>
            <a:r>
              <a:rPr lang="cs-CZ" b="1" dirty="0"/>
              <a:t>PSPNet s PointRend.</a:t>
            </a:r>
            <a:endParaRPr lang="cs-CZ" dirty="0"/>
          </a:p>
          <a:p>
            <a:r>
              <a:rPr lang="cs-CZ" dirty="0"/>
              <a:t>Tradiční metody strojového učení podávaly stabilní, ale o něco nižší výkony způsobené šumem, který byl u neřízené klasifikace nejnižší.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762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Poslední sedmá případová studie se odlišuje od předchozích – neřeší klasifikaci pixelů, ale </a:t>
            </a:r>
            <a:r>
              <a:rPr lang="cs-CZ" b="1" dirty="0"/>
              <a:t>detekci jednotlivých objektů</a:t>
            </a:r>
            <a:r>
              <a:rPr lang="cs-CZ" dirty="0"/>
              <a:t>, konkrétně </a:t>
            </a:r>
            <a:r>
              <a:rPr lang="cs-CZ" b="1" dirty="0"/>
              <a:t>stromů v sadu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244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Všechny skutečně přítomné stromy byly </a:t>
            </a:r>
            <a:r>
              <a:rPr lang="cs-CZ" b="1" dirty="0"/>
              <a:t>úspěšně detekovány</a:t>
            </a:r>
            <a:r>
              <a:rPr lang="cs-CZ" dirty="0"/>
              <a:t>, bez vynechání, avšak složitější koruny byly občas detekovány jako dva samostatné stromy.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00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Výsledky případových studií ukázaly, že </a:t>
            </a:r>
            <a:r>
              <a:rPr lang="cs-CZ" b="1" dirty="0"/>
              <a:t>nejvyšší přesnosti</a:t>
            </a:r>
            <a:r>
              <a:rPr lang="cs-CZ" dirty="0"/>
              <a:t> bylo opakovaně dosaženo pomocí metod </a:t>
            </a:r>
            <a:r>
              <a:rPr lang="cs-CZ" b="1" dirty="0"/>
              <a:t>hlubokého učení</a:t>
            </a:r>
            <a:r>
              <a:rPr lang="cs-CZ" dirty="0"/>
              <a:t> a </a:t>
            </a:r>
            <a:r>
              <a:rPr lang="cs-CZ" b="1" dirty="0"/>
              <a:t>SVM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Určité </a:t>
            </a:r>
            <a:r>
              <a:rPr lang="cs-CZ" b="1" dirty="0"/>
              <a:t>spektrální indexy</a:t>
            </a:r>
            <a:r>
              <a:rPr lang="cs-CZ" dirty="0"/>
              <a:t> prokazatelně zlepšily výsledky: </a:t>
            </a:r>
            <a:r>
              <a:rPr lang="cs-CZ" b="1" dirty="0"/>
              <a:t>SNDGR v Albánii a GBRWI v Česticích</a:t>
            </a:r>
            <a:r>
              <a:rPr lang="cs-CZ" dirty="0"/>
              <a:t> zlepšily neřízenou klasifikaci a index </a:t>
            </a:r>
            <a:r>
              <a:rPr lang="cs-CZ" b="1" dirty="0"/>
              <a:t>MGLI2 ve Vraclavi</a:t>
            </a:r>
            <a:r>
              <a:rPr lang="cs-CZ" dirty="0"/>
              <a:t> zvýšil přesnost řízené klasifikace SVM a RT.</a:t>
            </a:r>
          </a:p>
          <a:p>
            <a:r>
              <a:rPr lang="cs-CZ" dirty="0"/>
              <a:t>Výkonnost klasifikace závisela na odlišitelnosti přechodových zón, zatížení šumem či spektrálním kontrastem tříd. </a:t>
            </a:r>
            <a:br>
              <a:rPr lang="cs-CZ" dirty="0"/>
            </a:br>
            <a:r>
              <a:rPr lang="cs-CZ" dirty="0"/>
              <a:t>Z výsledků práce vzešlo, že i </a:t>
            </a:r>
            <a:r>
              <a:rPr lang="cs-CZ" b="1" dirty="0"/>
              <a:t>čistá RGB data</a:t>
            </a:r>
            <a:r>
              <a:rPr lang="cs-CZ" dirty="0"/>
              <a:t> s případným spektrálním zvýrazněním mohou poskytnout </a:t>
            </a:r>
            <a:r>
              <a:rPr lang="cs-CZ" b="1" dirty="0"/>
              <a:t>spolehlivý základ pro vyhodnocení i složitějších jevů.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166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Tímto bych Vám chtěl poděkovat za pozornost.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358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018A-57A7-527A-D900-9A260E66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03E17F2-AB4B-F461-5B34-148269F3E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2B7A97A-5A14-FF9F-852F-B26FF8B10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RGB data mají omezenou citlivost, protože neobsahují pásma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-edge ani NIR, která jsou klíčová pro analýzu obsahu chlorofylu a vody v rostlinách. Navíc RGB senzory snímají pouze odrazivost ve viditelném spektru (cca 400–700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tedy to, co vnímá lidské oko. To může vést k tomu, že různé povrchy s podobnou barevností se nedají spolehlivě rozlišit – například suchá vegetace a písek mohou mít v RGB datech velmi podobný vzhled. To snižuje přesnost při rozlišování vegetačních typů, stresu rostlin nebo vodních ploch.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Přidáním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-edge a NIR by se zlepšila separace vegetace, vody a stresovaných oblastí, SWIR pásmo by zase výrazně pomohlo při rozlišování spálenišť a vlhkostních rozdílů. Hyperspektrální senzory by navíc umožnily i druhovou diferenciaci vegetace. Celkově by došlo ke zvýšení hodnot OA, F1 i Kappa, lepší separaci v přechodových zónách a menší záměně tříd, byť by to vyžadovalo radiometrickou kalibraci a bylo by nutné pracovat s nižším prostorovým rozlišením, které komerční multispektrální a hyperspektrální kamery běžně mají.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5B7D47-CFFC-6375-64D9-CEEE49C2D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878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Trénovací plochy jsem volil podle předem definovaného schématu, tak aby reprezentovaly vizuálně homogenní oblasti a zároveň pokrývaly všechny typy povrchů, které se v zájmovém území vyskytují. Snažil jsem se vyhnout stínům, okrajům objektů a přechodovým zónám, kde by hrozilo křížení tříd. Pro každý projekt jsem použil stejné množiny vzorků jak pro strojové učení, tak pro hluboké učení, abych zajistil srovnatelnost výsledků.</a:t>
            </a:r>
          </a:p>
          <a:p>
            <a:endParaRPr lang="cs-CZ" dirty="0"/>
          </a:p>
          <a:p>
            <a:r>
              <a:rPr lang="cs-CZ" dirty="0"/>
              <a:t>V současnosti jsou jednotlivé nástroje napsané v Pythonu a doplněné jednoduchým GUI a návodem pro spuštění přes GitHub. Pro zjednodušení by bylo možné vytvořit jednu sjednocenou aplikaci s interaktivním uživatelským rozhraním a integrovanou nápovědou. Realizace by mohla být buď formou desktopové aplikace – například sestavené pomocí </a:t>
            </a:r>
            <a:r>
              <a:rPr lang="cs-CZ" dirty="0" err="1"/>
              <a:t>PyInstalleru</a:t>
            </a:r>
            <a:r>
              <a:rPr lang="cs-CZ" dirty="0"/>
              <a:t> s instalačním balíčkem – nebo formou webové aplikace. V případě webové verze by frontend mohl být postavený v </a:t>
            </a:r>
            <a:r>
              <a:rPr lang="cs-CZ" dirty="0" err="1"/>
              <a:t>Reactu</a:t>
            </a:r>
            <a:r>
              <a:rPr lang="cs-CZ" dirty="0"/>
              <a:t>, backend v Pythonu (</a:t>
            </a:r>
            <a:r>
              <a:rPr lang="cs-CZ" dirty="0" err="1"/>
              <a:t>FastAPI</a:t>
            </a:r>
            <a:r>
              <a:rPr lang="cs-CZ" dirty="0"/>
              <a:t>) nebo v </a:t>
            </a:r>
            <a:r>
              <a:rPr lang="cs-CZ" dirty="0" err="1"/>
              <a:t>Node.js</a:t>
            </a:r>
            <a:r>
              <a:rPr lang="cs-CZ" dirty="0"/>
              <a:t> s napojením na Python výpočetní moduly. Tím by se zachovala výkonnost a přesnost výpočtů, ale zároveň by obsluha byla intuitivní pro všechny uživatele.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6619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82D48-FE0B-3BED-0331-D3DB0A16A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7A42F34-ACFB-7C55-B37F-EEE167675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ECA7A3C-51A4-5341-1F79-95424D058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máte jakékoli dotazy, rád je zodpovím.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C9A76F-497F-E80C-BEAC-F2762C507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87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Celkem tedy bylo zpracováno sedm případových studií</a:t>
            </a:r>
            <a:r>
              <a:rPr lang="cs-CZ" dirty="0"/>
              <a:t>, které ověřovaly klasifikaci dat v různých typech prostředí. Každá studie byla navržena tak, aby prověřila jiný aspekt klasifikační metodiky.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84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Pro akvizici </a:t>
            </a:r>
            <a:r>
              <a:rPr lang="cs-CZ" b="1" dirty="0"/>
              <a:t>dat</a:t>
            </a:r>
            <a:r>
              <a:rPr lang="cs-CZ" dirty="0"/>
              <a:t> byly použity bezpilotní prostředky </a:t>
            </a:r>
            <a:r>
              <a:rPr lang="cs-CZ" b="1" dirty="0"/>
              <a:t>DJI Phantom 4</a:t>
            </a:r>
            <a:r>
              <a:rPr lang="cs-CZ" dirty="0"/>
              <a:t> a </a:t>
            </a:r>
            <a:r>
              <a:rPr lang="cs-CZ" b="1" dirty="0"/>
              <a:t>DJI Phantom 4 Pro.</a:t>
            </a:r>
            <a:br>
              <a:rPr lang="cs-CZ" dirty="0"/>
            </a:br>
            <a:r>
              <a:rPr lang="cs-CZ" b="1" dirty="0"/>
              <a:t>DJI Mini 3 Pro</a:t>
            </a:r>
            <a:r>
              <a:rPr lang="cs-CZ" dirty="0"/>
              <a:t> byl nasazen </a:t>
            </a:r>
            <a:r>
              <a:rPr lang="cs-CZ" b="1" dirty="0"/>
              <a:t>pouze k průzkumným letům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80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Veškeré zpracování dat probíhalo primárně v prostředí </a:t>
            </a:r>
            <a:r>
              <a:rPr lang="cs-CZ" b="1" dirty="0"/>
              <a:t>ArcGIS Pro</a:t>
            </a:r>
            <a:r>
              <a:rPr lang="cs-CZ" dirty="0"/>
              <a:t>, které poskytovalo nástroje pro klasifikaci, tvorbu trénovacích vzorků i vyhodnocení přesnosti.</a:t>
            </a:r>
            <a:br>
              <a:rPr lang="cs-CZ" dirty="0"/>
            </a:br>
            <a:r>
              <a:rPr lang="cs-CZ" dirty="0"/>
              <a:t>Kromě toho byly v práci vyvinuto celkem </a:t>
            </a:r>
            <a:r>
              <a:rPr lang="cs-CZ" b="1" dirty="0"/>
              <a:t>šest vlastních nástrojů</a:t>
            </a:r>
            <a:r>
              <a:rPr lang="cs-CZ" dirty="0"/>
              <a:t>, které zefektivňují a standardizují jednotlivé kroky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44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Lety byly plánovány v aplikaci </a:t>
            </a:r>
            <a:r>
              <a:rPr lang="cs-CZ" b="1" dirty="0"/>
              <a:t>Pix4Dcapture Pro</a:t>
            </a:r>
            <a:r>
              <a:rPr lang="cs-CZ" dirty="0"/>
              <a:t> v režimu </a:t>
            </a:r>
            <a:r>
              <a:rPr lang="cs-CZ" b="1" dirty="0"/>
              <a:t>Single Grid</a:t>
            </a:r>
            <a:r>
              <a:rPr lang="cs-CZ" dirty="0"/>
              <a:t>, s překryvy </a:t>
            </a:r>
            <a:r>
              <a:rPr lang="cs-CZ" b="1" dirty="0"/>
              <a:t>80 % podélně a 75 % příčně, kdy výška letu</a:t>
            </a:r>
            <a:r>
              <a:rPr lang="cs-CZ" dirty="0"/>
              <a:t> se přizpůsobovala požadovanému rozlišení a velikosti území.</a:t>
            </a:r>
            <a:br>
              <a:rPr lang="cs-CZ" dirty="0"/>
            </a:br>
            <a:r>
              <a:rPr lang="cs-CZ" dirty="0"/>
              <a:t>Cílem bylo zajistit </a:t>
            </a:r>
            <a:r>
              <a:rPr lang="cs-CZ" b="1" dirty="0"/>
              <a:t>úplné pokrytí oblasti</a:t>
            </a:r>
            <a:r>
              <a:rPr lang="cs-CZ" dirty="0"/>
              <a:t> a zároveň minimalizovat dobu sběru dat.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19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Ortofotomozaika byla sestavena v aplikaci </a:t>
            </a:r>
            <a:r>
              <a:rPr lang="cs-CZ" b="1" dirty="0"/>
              <a:t>WebODM v prostředí Lightning</a:t>
            </a:r>
            <a:r>
              <a:rPr lang="cs-CZ" dirty="0"/>
              <a:t>. U spektrálního zvýraznění data byla nejprve otestována ve vlastní aplikaci a až poté proběhl samotný výpočet </a:t>
            </a:r>
            <a:r>
              <a:rPr lang="cs-CZ" b="1" dirty="0"/>
              <a:t>RGB indexů v </a:t>
            </a:r>
            <a:r>
              <a:rPr lang="cs-CZ" b="1" dirty="0" err="1"/>
              <a:t>ArcGISu</a:t>
            </a:r>
            <a:r>
              <a:rPr lang="cs-CZ" b="1" dirty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37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Na ukázce je vidět </a:t>
            </a:r>
            <a:r>
              <a:rPr lang="cs-CZ" b="1" dirty="0"/>
              <a:t>převod základního RGB snímku</a:t>
            </a:r>
            <a:r>
              <a:rPr lang="cs-CZ" dirty="0"/>
              <a:t> do formy </a:t>
            </a:r>
            <a:r>
              <a:rPr lang="cs-CZ" b="1" dirty="0"/>
              <a:t>spektrálního zvýraznění</a:t>
            </a:r>
            <a:r>
              <a:rPr lang="cs-CZ" dirty="0"/>
              <a:t> pomocí navrženého indexu GBRWI za účelem zvýraznění vodních ploch.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003E1-9AB4-C142-9E49-6AB91C66755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4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E12AF-BEC5-BDF1-8267-AA4A75065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EC8F4E-594C-FAC5-CDBA-1073C9642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2EA07B-10AA-9308-C886-55DAE74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9A23D3-17EE-2AAF-D64B-7D36EFF6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3BB65-13D9-4994-03F4-5806BE51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54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BE49D-A966-3999-0175-3691088D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71DD5C-8129-69F3-BFD1-ADE06525C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70A00F-4990-741E-8DAD-AC75101B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A3FBB-E725-3FA8-6C53-0356347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736A6-3A47-B6B3-4EF7-EAFF9FBA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82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EA4CF10-CC55-7D4A-5518-4C2B6EF34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996C22-0D00-9633-2B13-E81AB2A42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018AF4-95CC-B47C-2BA4-EFFADE44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958E6E-A07D-8920-312B-A24A0405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D3D090-B34E-E711-9287-C81A4469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50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B232F-B4B7-72EE-EE5C-8A9A6BF7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>
            <a:lvl1pPr>
              <a:defRPr b="0" i="0">
                <a:latin typeface="fccTYPO Medium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C8EC48-4263-C6D8-4F4C-6B1F10CE0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4410"/>
            <a:ext cx="10515600" cy="4882553"/>
          </a:xfrm>
        </p:spPr>
        <p:txBody>
          <a:bodyPr/>
          <a:lstStyle>
            <a:lvl1pPr>
              <a:defRPr b="0" i="0">
                <a:latin typeface="fccTYPO" pitchFamily="2" charset="0"/>
              </a:defRPr>
            </a:lvl1pPr>
            <a:lvl2pPr>
              <a:defRPr b="0" i="0">
                <a:latin typeface="fccTYPO" pitchFamily="2" charset="0"/>
              </a:defRPr>
            </a:lvl2pPr>
            <a:lvl3pPr>
              <a:defRPr b="0" i="0">
                <a:latin typeface="fccTYPO" pitchFamily="2" charset="0"/>
              </a:defRPr>
            </a:lvl3pPr>
            <a:lvl4pPr>
              <a:defRPr b="0" i="0">
                <a:latin typeface="fccTYPO" pitchFamily="2" charset="0"/>
              </a:defRPr>
            </a:lvl4pPr>
            <a:lvl5pPr>
              <a:defRPr b="0" i="0">
                <a:latin typeface="fccTYPO" pitchFamily="2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1AB049-FEC1-0AB1-F534-C224D64F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396B11-6669-8EB4-C100-6D5AA1CE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0214FA-CBEA-0DB5-4FAA-6684364C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44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CFFEF-2778-81E7-7180-DBC87F90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81FD86-C042-AC4C-1BE1-7DD626E04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B93AD8-4F55-FD9C-84A2-C49ABC9E6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49340-2142-6D2A-52CB-1A8BB96A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047A5C-41D7-3993-4D96-C5E8A50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42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62B79-B717-C255-8ACC-468BC583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2096E-8FF1-A7CA-BF24-92CBF6F57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DE556E-9A8D-B297-424F-05F0D2BD8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0F5502-1556-BB41-F1E7-EF5071A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B8161-40A5-EC52-5C30-DD08957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5B0F86-5F50-7BCF-7B86-3A710DB7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76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13938-BDC2-D445-0A74-A702317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E614AD-7FCD-552A-A3A9-668824E27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D43ECE-9715-3E50-7227-A218AFD31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C5A1BC6-077E-8C3A-0249-61F35309B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2353020-19DE-38D2-7DFD-7EECEFB38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9C3BB25-CDE0-8EED-4A49-33358884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B483BD-E2E3-F4E6-4E39-66F425A3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A47E9E4-96CC-E500-DFB1-77FF924D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5A2D1-5538-B35D-3DB4-D34ED51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87F196-C777-B9CF-A3E9-3BF2302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5AAAF7-0586-4C51-BEEA-0CAC7571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79C8CA-A343-8E94-A7F3-27B421A0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41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9D4F25-D548-6529-EF70-DA73EF74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F71C8D-F4C4-A2D5-31F0-E48954F0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81E441-6602-CB62-7D43-7C08D2310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37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D2C5F-8B1B-D3DE-F405-AF2B8082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03BBB-72C9-FDF8-3315-FC2EAE4C8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33C0E5-3E5D-CD32-33B1-A9A79BC4F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01EC13-A29F-294D-12FB-16CC7A55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84F167-4126-0FC5-6F2B-AC346886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928EEE-1E8B-3733-DE26-D3A446B0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8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B1537-075E-D77B-9D88-92F02E52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F5026-71B3-2ADD-D024-0AC5AEC9A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28AFFA-42E4-04B3-A31B-4A955A725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D58FFE-AB67-C4C7-68D1-809EEA5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7C5BE2-8EC3-1E5C-442C-172BD535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6928A0-DA4A-CD1F-B4D1-71A5DEAE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E7BB-9B98-D846-924F-069D5D2DD4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52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F3C125F-9D46-B1F6-0C6F-BF939E2B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F688C6-0E1E-2C72-7112-668554713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1B9413-24FA-C135-CF6A-9DC1FDFB2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ADCF2D-2536-3342-B841-CDF27290240A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B38206-7B53-1638-0077-C4F106EF0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2CFF61-04E3-710F-4413-FA84A0170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9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tx1">
                    <a:tint val="82000"/>
                  </a:schemeClr>
                </a:solidFill>
                <a:latin typeface="fccTYPO Outline Black" pitchFamily="2" charset="0"/>
              </a:defRPr>
            </a:lvl1pPr>
          </a:lstStyle>
          <a:p>
            <a:fld id="{6AAEE7BB-9B98-D846-924F-069D5D2DD4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59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av.flycamczech-imageprocessor.eu/study/1" TargetMode="External"/><Relationship Id="rId5" Type="http://schemas.openxmlformats.org/officeDocument/2006/relationships/image" Target="../media/image68.emf"/><Relationship Id="rId4" Type="http://schemas.openxmlformats.org/officeDocument/2006/relationships/image" Target="../media/image6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uav.flycamczech-imageprocessor.eu/study/1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B2B8A26-1818-FDD8-EE12-1D5A86415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564" y="-85288"/>
            <a:ext cx="12493127" cy="702857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A1BCB80-9382-255F-696B-C8C6DE571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117" y="1140821"/>
            <a:ext cx="9789763" cy="2387600"/>
          </a:xfrm>
        </p:spPr>
        <p:txBody>
          <a:bodyPr anchor="ctr">
            <a:normAutofit fontScale="90000"/>
          </a:bodyPr>
          <a:lstStyle/>
          <a:p>
            <a:r>
              <a:rPr lang="cs-CZ" b="1" cap="all" dirty="0">
                <a:latin typeface="fccTYPO Semi Bold" pitchFamily="2" charset="0"/>
              </a:rPr>
              <a:t>Klasifikace UAV obrazových dat v rámci vybraných území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A837C2FD-C545-D3FD-48DE-192D1E775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fccTYPO" pitchFamily="2" charset="0"/>
              </a:rPr>
              <a:t>Autor: </a:t>
            </a:r>
            <a:r>
              <a:rPr lang="cs-CZ" sz="2800" dirty="0">
                <a:latin typeface="fccTYPO" pitchFamily="2" charset="0"/>
              </a:rPr>
              <a:t>Bc. Jakub Ešpandr</a:t>
            </a:r>
          </a:p>
          <a:p>
            <a:r>
              <a:rPr lang="cs-CZ" sz="2800" b="1" dirty="0">
                <a:latin typeface="fccTYPO" pitchFamily="2" charset="0"/>
              </a:rPr>
              <a:t>Vedoucí: </a:t>
            </a:r>
            <a:r>
              <a:rPr lang="cs-CZ" sz="2800" b="0" dirty="0">
                <a:latin typeface="fccTYPO" pitchFamily="2" charset="0"/>
              </a:rPr>
              <a:t>Ing. Jakub Jech Ph</a:t>
            </a:r>
            <a:r>
              <a:rPr lang="cs-CZ" sz="2800" dirty="0">
                <a:latin typeface="fccTYPO" pitchFamily="2" charset="0"/>
              </a:rPr>
              <a:t>.D.</a:t>
            </a:r>
            <a:endParaRPr lang="cs-CZ" sz="2800" b="0" dirty="0">
              <a:latin typeface="fccTYPO" pitchFamily="2" charset="0"/>
            </a:endParaRPr>
          </a:p>
          <a:p>
            <a:r>
              <a:rPr lang="cs-CZ" b="1" dirty="0">
                <a:latin typeface="fccTYPO" pitchFamily="2" charset="0"/>
              </a:rPr>
              <a:t>Datum obhajoby:</a:t>
            </a:r>
            <a:r>
              <a:rPr lang="cs-CZ" dirty="0">
                <a:latin typeface="fccTYPO" pitchFamily="2" charset="0"/>
              </a:rPr>
              <a:t> 27</a:t>
            </a:r>
            <a:r>
              <a:rPr lang="cs-CZ" b="0" dirty="0">
                <a:latin typeface="fccTYPO" pitchFamily="2" charset="0"/>
              </a:rPr>
              <a:t>. 8. 2025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E90010-11B2-966D-3E9E-77162A75853C}"/>
              </a:ext>
            </a:extLst>
          </p:cNvPr>
          <p:cNvSpPr txBox="1"/>
          <p:nvPr/>
        </p:nvSpPr>
        <p:spPr>
          <a:xfrm>
            <a:off x="1796225" y="0"/>
            <a:ext cx="8599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fccTYPO" pitchFamily="2" charset="0"/>
              </a:rPr>
              <a:t>Diplomová práce</a:t>
            </a:r>
          </a:p>
        </p:txBody>
      </p:sp>
      <p:pic>
        <p:nvPicPr>
          <p:cNvPr id="10" name="Obrázek 9" descr="Obsah obrázku Grafika, kruh, grafický design, Barevnost&#10;&#10;Obsah generovaný pomocí AI může být nesprávný.">
            <a:extLst>
              <a:ext uri="{FF2B5EF4-FFF2-40B4-BE49-F238E27FC236}">
                <a16:creationId xmlns:a16="http://schemas.microsoft.com/office/drawing/2014/main" id="{A5FDAACB-7A6B-B8E4-1E96-377330D39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756150"/>
            <a:ext cx="1949450" cy="1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67B3E-845B-33FD-8F3F-415C7299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Trénování a vyhodnocení</a:t>
            </a:r>
          </a:p>
        </p:txBody>
      </p:sp>
      <p:pic>
        <p:nvPicPr>
          <p:cNvPr id="5" name="Zástupný obsah 4" descr="Obsah obrázku software, Grafický software, Multimediální software, text&#10;&#10;Obsah generovaný pomocí AI může být nesprávný.">
            <a:extLst>
              <a:ext uri="{FF2B5EF4-FFF2-40B4-BE49-F238E27FC236}">
                <a16:creationId xmlns:a16="http://schemas.microsoft.com/office/drawing/2014/main" id="{CAD55F41-CDA1-9E71-AC85-973818D01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0471" y="1298712"/>
            <a:ext cx="6282607" cy="4535575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8B4F2B-0C07-2BDB-4E64-4F33822560FC}"/>
              </a:ext>
            </a:extLst>
          </p:cNvPr>
          <p:cNvSpPr txBox="1"/>
          <p:nvPr/>
        </p:nvSpPr>
        <p:spPr>
          <a:xfrm>
            <a:off x="4151198" y="6404504"/>
            <a:ext cx="7326413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3816">
              <a:spcAft>
                <a:spcPts val="600"/>
              </a:spcAft>
            </a:pPr>
            <a:r>
              <a:rPr lang="cs-CZ" sz="1602" kern="1200" dirty="0">
                <a:solidFill>
                  <a:schemeClr val="tx1"/>
                </a:solidFill>
                <a:latin typeface="fccTYPO Super Thin" pitchFamily="2" charset="0"/>
              </a:rPr>
              <a:t>Training Samples Manager nebo Label Objects for Deep Learning</a:t>
            </a:r>
            <a:endParaRPr lang="cs-CZ" dirty="0">
              <a:latin typeface="fccTYPO Super Thin" pitchFamily="2" charset="0"/>
            </a:endParaRPr>
          </a:p>
        </p:txBody>
      </p:sp>
      <p:sp>
        <p:nvSpPr>
          <p:cNvPr id="10" name="Zástupný symbol pro číslo snímku 2">
            <a:extLst>
              <a:ext uri="{FF2B5EF4-FFF2-40B4-BE49-F238E27FC236}">
                <a16:creationId xmlns:a16="http://schemas.microsoft.com/office/drawing/2014/main" id="{39B7CEF4-82CB-8B70-40F8-AE26E57920C5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10</a:t>
            </a:fld>
            <a:endParaRPr lang="cs-CZ" sz="3600" dirty="0"/>
          </a:p>
        </p:txBody>
      </p:sp>
      <p:pic>
        <p:nvPicPr>
          <p:cNvPr id="13" name="Zástupný obsah 4">
            <a:extLst>
              <a:ext uri="{FF2B5EF4-FFF2-40B4-BE49-F238E27FC236}">
                <a16:creationId xmlns:a16="http://schemas.microsoft.com/office/drawing/2014/main" id="{AF6B1A04-2F3D-E954-F024-52ABC6046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2141" y="1083382"/>
            <a:ext cx="4465984" cy="47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FCCDC-9B5E-B179-CC2F-0AE926D8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Vyhodnocení přesnosti klasifikace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913728D-647B-4B7F-37FD-54369C953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876810"/>
              </p:ext>
            </p:extLst>
          </p:nvPr>
        </p:nvGraphicFramePr>
        <p:xfrm>
          <a:off x="838200" y="1293813"/>
          <a:ext cx="6242825" cy="19514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94304">
                  <a:extLst>
                    <a:ext uri="{9D8B030D-6E8A-4147-A177-3AD203B41FA5}">
                      <a16:colId xmlns:a16="http://schemas.microsoft.com/office/drawing/2014/main" val="2463681967"/>
                    </a:ext>
                  </a:extLst>
                </a:gridCol>
                <a:gridCol w="1056319">
                  <a:extLst>
                    <a:ext uri="{9D8B030D-6E8A-4147-A177-3AD203B41FA5}">
                      <a16:colId xmlns:a16="http://schemas.microsoft.com/office/drawing/2014/main" val="3993216501"/>
                    </a:ext>
                  </a:extLst>
                </a:gridCol>
                <a:gridCol w="761404">
                  <a:extLst>
                    <a:ext uri="{9D8B030D-6E8A-4147-A177-3AD203B41FA5}">
                      <a16:colId xmlns:a16="http://schemas.microsoft.com/office/drawing/2014/main" val="3644175947"/>
                    </a:ext>
                  </a:extLst>
                </a:gridCol>
                <a:gridCol w="871653">
                  <a:extLst>
                    <a:ext uri="{9D8B030D-6E8A-4147-A177-3AD203B41FA5}">
                      <a16:colId xmlns:a16="http://schemas.microsoft.com/office/drawing/2014/main" val="529214096"/>
                    </a:ext>
                  </a:extLst>
                </a:gridCol>
                <a:gridCol w="871653">
                  <a:extLst>
                    <a:ext uri="{9D8B030D-6E8A-4147-A177-3AD203B41FA5}">
                      <a16:colId xmlns:a16="http://schemas.microsoft.com/office/drawing/2014/main" val="3839774372"/>
                    </a:ext>
                  </a:extLst>
                </a:gridCol>
                <a:gridCol w="1028068">
                  <a:extLst>
                    <a:ext uri="{9D8B030D-6E8A-4147-A177-3AD203B41FA5}">
                      <a16:colId xmlns:a16="http://schemas.microsoft.com/office/drawing/2014/main" val="4137403924"/>
                    </a:ext>
                  </a:extLst>
                </a:gridCol>
                <a:gridCol w="659424">
                  <a:extLst>
                    <a:ext uri="{9D8B030D-6E8A-4147-A177-3AD203B41FA5}">
                      <a16:colId xmlns:a16="http://schemas.microsoft.com/office/drawing/2014/main" val="3583304258"/>
                    </a:ext>
                  </a:extLst>
                </a:gridCol>
              </a:tblGrid>
              <a:tr h="269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OBJECTID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ClassValue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C_1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C_2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Total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P_Accuracy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Kappa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878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C_1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32,0000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32,0000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64,0000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0,5000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3855196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C_2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32,0000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504,0000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536,0000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0,9403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8907582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Total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64,0000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536,0000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600,0000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501777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P_Accuracy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0,5000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0,9403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0,8933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0,0000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392000"/>
                  </a:ext>
                </a:extLst>
              </a:tr>
              <a:tr h="336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-1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Kappa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>
                          <a:effectLst/>
                        </a:rPr>
                        <a:t>0,0000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cs-CZ" sz="1100" dirty="0">
                          <a:effectLst/>
                        </a:rPr>
                        <a:t>0,4403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4354501"/>
                  </a:ext>
                </a:extLst>
              </a:tr>
            </a:tbl>
          </a:graphicData>
        </a:graphic>
      </p:graphicFrame>
      <p:pic>
        <p:nvPicPr>
          <p:cNvPr id="6" name="Obrázek 5" descr="Obsah obrázku text, snímek obrazovky, software, Operační systém&#10;&#10;Obsah generovaný pomocí AI může být nesprávný.">
            <a:extLst>
              <a:ext uri="{FF2B5EF4-FFF2-40B4-BE49-F238E27FC236}">
                <a16:creationId xmlns:a16="http://schemas.microsoft.com/office/drawing/2014/main" id="{BBAE24FD-A1C7-F327-2916-349193864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591" y="1339930"/>
            <a:ext cx="3915209" cy="5384255"/>
          </a:xfrm>
          <a:prstGeom prst="rect">
            <a:avLst/>
          </a:prstGeom>
        </p:spPr>
      </p:pic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528C670E-BAF4-A094-3480-0801F51A28AC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11</a:t>
            </a:fld>
            <a:endParaRPr lang="cs-CZ" sz="3600" dirty="0"/>
          </a:p>
        </p:txBody>
      </p:sp>
      <p:pic>
        <p:nvPicPr>
          <p:cNvPr id="16" name="Obrázek 15" descr="Obsah obrázku světlo&#10;&#10;Popis byl vytvořen automaticky s nízkou mírou spolehlivosti">
            <a:extLst>
              <a:ext uri="{FF2B5EF4-FFF2-40B4-BE49-F238E27FC236}">
                <a16:creationId xmlns:a16="http://schemas.microsoft.com/office/drawing/2014/main" id="{39C7686E-2928-F6B3-7C2F-D93ECC4DE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19491" y="3245276"/>
            <a:ext cx="5224532" cy="370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8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C21C6-0EE9-4732-BE4C-2105F069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Výstup metrik z aplikace MetriCalc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7869618-A6A3-E9DA-8A8A-C0ECE68D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2050" y="1340507"/>
            <a:ext cx="7327900" cy="2857500"/>
          </a:xfrm>
        </p:spPr>
      </p:pic>
      <p:sp>
        <p:nvSpPr>
          <p:cNvPr id="5" name="Zástupný obsah 19">
            <a:extLst>
              <a:ext uri="{FF2B5EF4-FFF2-40B4-BE49-F238E27FC236}">
                <a16:creationId xmlns:a16="http://schemas.microsoft.com/office/drawing/2014/main" id="{690C2F1B-93E7-B543-0D9E-FA9D5DC87A80}"/>
              </a:ext>
            </a:extLst>
          </p:cNvPr>
          <p:cNvSpPr txBox="1">
            <a:spLocks/>
          </p:cNvSpPr>
          <p:nvPr/>
        </p:nvSpPr>
        <p:spPr>
          <a:xfrm>
            <a:off x="1199745" y="4493940"/>
            <a:ext cx="9792510" cy="208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fccTYPO" pitchFamily="2" charset="0"/>
              </a:rPr>
              <a:t>F1-skóre</a:t>
            </a:r>
          </a:p>
          <a:p>
            <a:r>
              <a:rPr lang="cs-CZ" b="1" dirty="0">
                <a:latin typeface="fccTYPO" pitchFamily="2" charset="0"/>
              </a:rPr>
              <a:t>Kappa</a:t>
            </a:r>
          </a:p>
          <a:p>
            <a:r>
              <a:rPr lang="cs-CZ" b="1" dirty="0">
                <a:latin typeface="fccTYPO" pitchFamily="2" charset="0"/>
              </a:rPr>
              <a:t>Celková přesnost</a:t>
            </a:r>
          </a:p>
          <a:p>
            <a:r>
              <a:rPr lang="cs-CZ" dirty="0">
                <a:latin typeface="fccTYPO Medium" pitchFamily="2" charset="0"/>
              </a:rPr>
              <a:t>Uživatelova přesnost, Producentova přesnost</a:t>
            </a:r>
          </a:p>
          <a:p>
            <a:endParaRPr lang="cs-CZ" dirty="0">
              <a:latin typeface="fccTYPO" pitchFamily="2" charset="0"/>
            </a:endParaRP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A6C7DA21-1E1E-ABB9-DFBD-F98819E1BCE8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12</a:t>
            </a:fld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22431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6E84B-A800-5FE2-2FD3-74BD1A25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Klasifikace vegetace – Vraclav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1B35C51-6890-3446-49AF-9C3D5418C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7278" y="1239417"/>
            <a:ext cx="8242300" cy="2463800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27247-B04C-F893-FACA-9ECD2389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278" y="3956057"/>
            <a:ext cx="8242299" cy="2463602"/>
          </a:xfrm>
          <a:prstGeom prst="rect">
            <a:avLst/>
          </a:prstGeom>
        </p:spPr>
      </p:pic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561F9621-97BB-451D-0B68-4DD16B74A0A3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13</a:t>
            </a:fld>
            <a:endParaRPr lang="cs-CZ" sz="3600" dirty="0"/>
          </a:p>
        </p:txBody>
      </p:sp>
      <p:pic>
        <p:nvPicPr>
          <p:cNvPr id="7" name="Obrázek 6">
            <a:hlinkClick r:id="rId5"/>
            <a:extLst>
              <a:ext uri="{FF2B5EF4-FFF2-40B4-BE49-F238E27FC236}">
                <a16:creationId xmlns:a16="http://schemas.microsoft.com/office/drawing/2014/main" id="{2493BD1A-DD06-5CF2-9D7F-400979AFA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651295E-034A-C711-8F95-4ECA560A77CE}"/>
              </a:ext>
            </a:extLst>
          </p:cNvPr>
          <p:cNvSpPr txBox="1"/>
          <p:nvPr/>
        </p:nvSpPr>
        <p:spPr>
          <a:xfrm>
            <a:off x="367530" y="1239417"/>
            <a:ext cx="164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Light" pitchFamily="2" charset="0"/>
              </a:rPr>
              <a:t>porovnání </a:t>
            </a:r>
          </a:p>
          <a:p>
            <a:pPr algn="ctr"/>
            <a:r>
              <a:rPr lang="cs-CZ" sz="2400" dirty="0">
                <a:latin typeface="fccTYPO Light" pitchFamily="2" charset="0"/>
              </a:rPr>
              <a:t>8 indexů: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řepka, plevel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4216811-7B0B-4631-6ADF-4E1668566399}"/>
              </a:ext>
            </a:extLst>
          </p:cNvPr>
          <p:cNvSpPr txBox="1"/>
          <p:nvPr/>
        </p:nvSpPr>
        <p:spPr>
          <a:xfrm>
            <a:off x="0" y="0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167168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0601-6F5C-CD8C-B82E-B8A46D508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33DBAD42-23C5-60C4-E312-74126B5F3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13" y="2238375"/>
            <a:ext cx="2381250" cy="2381250"/>
          </a:xfrm>
          <a:prstGeom prst="rect">
            <a:avLst/>
          </a:prstGeom>
        </p:spPr>
      </p:pic>
      <p:pic>
        <p:nvPicPr>
          <p:cNvPr id="22" name="Obrázek 21" descr="Obsah obrázku text, snímek obrazovky, grafický design&#10;&#10;Obsah generovaný pomocí AI může být nesprávný.">
            <a:extLst>
              <a:ext uri="{FF2B5EF4-FFF2-40B4-BE49-F238E27FC236}">
                <a16:creationId xmlns:a16="http://schemas.microsoft.com/office/drawing/2014/main" id="{D8527D0F-7B1F-BA51-0FC8-4F314B62D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200" y="132996"/>
            <a:ext cx="9887347" cy="6592007"/>
          </a:xfrm>
          <a:prstGeom prst="rect">
            <a:avLst/>
          </a:prstGeom>
        </p:spPr>
      </p:pic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BF3E20CA-8A0D-5451-7B3A-3A7A4E089B1C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14</a:t>
            </a:fld>
            <a:endParaRPr lang="cs-CZ" sz="3600" dirty="0"/>
          </a:p>
        </p:txBody>
      </p:sp>
      <p:sp>
        <p:nvSpPr>
          <p:cNvPr id="28" name="Rámeček 27">
            <a:extLst>
              <a:ext uri="{FF2B5EF4-FFF2-40B4-BE49-F238E27FC236}">
                <a16:creationId xmlns:a16="http://schemas.microsoft.com/office/drawing/2014/main" id="{85B24425-DC8F-C162-4584-997AE3A59220}"/>
              </a:ext>
            </a:extLst>
          </p:cNvPr>
          <p:cNvSpPr/>
          <p:nvPr/>
        </p:nvSpPr>
        <p:spPr>
          <a:xfrm>
            <a:off x="8884508" y="3429000"/>
            <a:ext cx="3274039" cy="3429000"/>
          </a:xfrm>
          <a:prstGeom prst="frame">
            <a:avLst>
              <a:gd name="adj1" fmla="val 1178"/>
            </a:avLst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4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773D7-DABE-6064-586B-CBEA3737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86EE4EA6-20F6-F3B1-2725-1891EE577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979" y="1154525"/>
            <a:ext cx="4351849" cy="4351849"/>
          </a:xfrm>
        </p:spPr>
      </p:pic>
      <p:pic>
        <p:nvPicPr>
          <p:cNvPr id="13" name="Zástupný obsah 11">
            <a:extLst>
              <a:ext uri="{FF2B5EF4-FFF2-40B4-BE49-F238E27FC236}">
                <a16:creationId xmlns:a16="http://schemas.microsoft.com/office/drawing/2014/main" id="{B868BC7D-B077-139A-FDC0-D8436150B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152" y="1130299"/>
            <a:ext cx="4351848" cy="4351848"/>
          </a:xfrm>
          <a:prstGeom prst="rect">
            <a:avLst/>
          </a:prstGeom>
        </p:spPr>
      </p:pic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90381CF1-4C4E-C7A8-E94E-BB117F6E07DB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15</a:t>
            </a:fld>
            <a:endParaRPr lang="cs-CZ" sz="3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0186D6-C695-814A-E4ED-D9162B46BB1B}"/>
              </a:ext>
            </a:extLst>
          </p:cNvPr>
          <p:cNvSpPr txBox="1"/>
          <p:nvPr/>
        </p:nvSpPr>
        <p:spPr>
          <a:xfrm>
            <a:off x="2878207" y="5800766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0,86;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0,868;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0,722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8000839-2769-E8B0-F376-EC5E9F85CE0D}"/>
              </a:ext>
            </a:extLst>
          </p:cNvPr>
          <p:cNvSpPr txBox="1"/>
          <p:nvPr/>
        </p:nvSpPr>
        <p:spPr>
          <a:xfrm>
            <a:off x="7946125" y="5800766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0,938;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0,88;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0,876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669B55E8-2BB3-0CC0-AE95-163007AAF680}"/>
              </a:ext>
            </a:extLst>
          </p:cNvPr>
          <p:cNvGrpSpPr/>
          <p:nvPr/>
        </p:nvGrpSpPr>
        <p:grpSpPr>
          <a:xfrm>
            <a:off x="6844788" y="5723821"/>
            <a:ext cx="1337639" cy="523221"/>
            <a:chOff x="5477776" y="5972443"/>
            <a:chExt cx="1337639" cy="523221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7BAE213-58D4-2924-B926-2145B39D72C7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  <a:latin typeface="fccTYPO SuperBlack" pitchFamily="2" charset="0"/>
                </a:rPr>
                <a:t>8,3 %</a:t>
              </a:r>
            </a:p>
          </p:txBody>
        </p:sp>
        <p:sp>
          <p:nvSpPr>
            <p:cNvPr id="9" name="Šipka nahoru 8">
              <a:extLst>
                <a:ext uri="{FF2B5EF4-FFF2-40B4-BE49-F238E27FC236}">
                  <a16:creationId xmlns:a16="http://schemas.microsoft.com/office/drawing/2014/main" id="{E0709B9C-6FDC-329E-89FF-F473715844C8}"/>
                </a:ext>
              </a:extLst>
            </p:cNvPr>
            <p:cNvSpPr/>
            <p:nvPr/>
          </p:nvSpPr>
          <p:spPr>
            <a:xfrm>
              <a:off x="6505926" y="5972443"/>
              <a:ext cx="309489" cy="494732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58B2F445-5A3C-089D-A341-8BE4B18DC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0576"/>
            <a:ext cx="3597264" cy="35972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2754A7E-15FA-25A6-7B71-A85045180BA4}"/>
              </a:ext>
            </a:extLst>
          </p:cNvPr>
          <p:cNvSpPr txBox="1"/>
          <p:nvPr/>
        </p:nvSpPr>
        <p:spPr>
          <a:xfrm>
            <a:off x="0" y="0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RT</a:t>
            </a:r>
          </a:p>
        </p:txBody>
      </p:sp>
    </p:spTree>
    <p:extLst>
      <p:ext uri="{BB962C8B-B14F-4D97-AF65-F5344CB8AC3E}">
        <p14:creationId xmlns:p14="http://schemas.microsoft.com/office/powerpoint/2010/main" val="172575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350E-3ADE-9DD5-951F-0522F24FC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D787C4F4-4F7F-DAEB-9348-A88837161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576979" y="1154525"/>
            <a:ext cx="4351849" cy="4351849"/>
          </a:xfrm>
        </p:spPr>
      </p:pic>
      <p:pic>
        <p:nvPicPr>
          <p:cNvPr id="13" name="Zástupný obsah 11">
            <a:extLst>
              <a:ext uri="{FF2B5EF4-FFF2-40B4-BE49-F238E27FC236}">
                <a16:creationId xmlns:a16="http://schemas.microsoft.com/office/drawing/2014/main" id="{3FD32101-2E02-1179-8A4A-BBDFF536F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40152" y="1135752"/>
            <a:ext cx="4351848" cy="4340941"/>
          </a:xfrm>
          <a:prstGeom prst="rect">
            <a:avLst/>
          </a:prstGeom>
        </p:spPr>
      </p:pic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EBC020A9-75AC-17C4-1A09-596E50887395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16</a:t>
            </a:fld>
            <a:endParaRPr lang="cs-CZ" sz="3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45C5C9F-FF5F-E92F-959B-BFD49CD02D88}"/>
              </a:ext>
            </a:extLst>
          </p:cNvPr>
          <p:cNvSpPr txBox="1"/>
          <p:nvPr/>
        </p:nvSpPr>
        <p:spPr>
          <a:xfrm>
            <a:off x="2878207" y="5800766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0,665;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0,768;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0,338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5AB90D-5532-A3C3-ED22-51A158D4ACB1}"/>
              </a:ext>
            </a:extLst>
          </p:cNvPr>
          <p:cNvSpPr txBox="1"/>
          <p:nvPr/>
        </p:nvSpPr>
        <p:spPr>
          <a:xfrm>
            <a:off x="7946125" y="5800766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0,823;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0,648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229E9B2-8F46-78DD-D541-E2E4C0172897}"/>
              </a:ext>
            </a:extLst>
          </p:cNvPr>
          <p:cNvGrpSpPr/>
          <p:nvPr/>
        </p:nvGrpSpPr>
        <p:grpSpPr>
          <a:xfrm>
            <a:off x="6876205" y="5723821"/>
            <a:ext cx="1299539" cy="523221"/>
            <a:chOff x="5477776" y="5972443"/>
            <a:chExt cx="1299539" cy="523221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E5D900E-D17C-354C-51C3-9CC0431C8090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  <a:latin typeface="fccTYPO SuperBlack" pitchFamily="2" charset="0"/>
                </a:rPr>
                <a:t>19 %</a:t>
              </a:r>
            </a:p>
          </p:txBody>
        </p:sp>
        <p:sp>
          <p:nvSpPr>
            <p:cNvPr id="9" name="Šipka nahoru 8">
              <a:extLst>
                <a:ext uri="{FF2B5EF4-FFF2-40B4-BE49-F238E27FC236}">
                  <a16:creationId xmlns:a16="http://schemas.microsoft.com/office/drawing/2014/main" id="{768449DA-C329-6B44-93C9-B75E623D7031}"/>
                </a:ext>
              </a:extLst>
            </p:cNvPr>
            <p:cNvSpPr/>
            <p:nvPr/>
          </p:nvSpPr>
          <p:spPr>
            <a:xfrm>
              <a:off x="6467826" y="5972443"/>
              <a:ext cx="309489" cy="494732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71A078E4-87CB-F673-A336-F64EEB39E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0576"/>
            <a:ext cx="3597264" cy="35972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7FB62DC-0450-6417-DB94-38451B5E7904}"/>
              </a:ext>
            </a:extLst>
          </p:cNvPr>
          <p:cNvSpPr txBox="1"/>
          <p:nvPr/>
        </p:nvSpPr>
        <p:spPr>
          <a:xfrm>
            <a:off x="0" y="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323343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DDC91-61AB-D787-434B-0A4A3AFF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5933A-9BA9-B023-7B42-86883BA5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1105444" cy="727075"/>
          </a:xfrm>
        </p:spPr>
        <p:txBody>
          <a:bodyPr>
            <a:normAutofit fontScale="90000"/>
          </a:bodyPr>
          <a:lstStyle/>
          <a:p>
            <a:r>
              <a:rPr lang="cs-CZ" cap="all" dirty="0"/>
              <a:t>Klasifikace spáleného porostu – Albánie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C894D6EC-1D6E-DDC3-AC3A-BFF8ED6B4F26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17</a:t>
            </a:fld>
            <a:endParaRPr lang="cs-CZ" sz="3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4147B3-0BCB-A3C2-080A-1678D97C2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60" y="1262182"/>
            <a:ext cx="5942678" cy="25650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A4629A-4416-EB7A-5ABF-2DCA9E2A4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661" y="4044860"/>
            <a:ext cx="5942677" cy="2565070"/>
          </a:xfrm>
          <a:prstGeom prst="rect">
            <a:avLst/>
          </a:prstGeom>
        </p:spPr>
      </p:pic>
      <p:pic>
        <p:nvPicPr>
          <p:cNvPr id="15" name="Obrázek 14">
            <a:hlinkClick r:id="rId5"/>
            <a:extLst>
              <a:ext uri="{FF2B5EF4-FFF2-40B4-BE49-F238E27FC236}">
                <a16:creationId xmlns:a16="http://schemas.microsoft.com/office/drawing/2014/main" id="{4687A8EA-ACD6-430B-DBBE-83FF5CADE1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2826A8A-DFA7-1E31-61B1-02AC30030FF8}"/>
              </a:ext>
            </a:extLst>
          </p:cNvPr>
          <p:cNvSpPr txBox="1"/>
          <p:nvPr/>
        </p:nvSpPr>
        <p:spPr>
          <a:xfrm>
            <a:off x="367530" y="1239417"/>
            <a:ext cx="1531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Super Thin" pitchFamily="2" charset="0"/>
              </a:rPr>
              <a:t>požárem spálená vegetace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AD4D95-C85A-A22F-9B51-08B1F97D8A18}"/>
              </a:ext>
            </a:extLst>
          </p:cNvPr>
          <p:cNvSpPr txBox="1"/>
          <p:nvPr/>
        </p:nvSpPr>
        <p:spPr>
          <a:xfrm>
            <a:off x="0" y="0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S2</a:t>
            </a:r>
          </a:p>
        </p:txBody>
      </p:sp>
    </p:spTree>
    <p:extLst>
      <p:ext uri="{BB962C8B-B14F-4D97-AF65-F5344CB8AC3E}">
        <p14:creationId xmlns:p14="http://schemas.microsoft.com/office/powerpoint/2010/main" val="337364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8C95D-ADC2-1886-0A51-BFA807D68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38B54EB8-0DA1-44EE-0D36-915E28CCA9B7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18</a:t>
            </a:fld>
            <a:endParaRPr lang="cs-CZ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3CE37A-6398-77C6-297F-EDCDBFE8F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278" y="1202005"/>
            <a:ext cx="8911722" cy="44539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F1B9B3-0948-7754-BBCE-131AF4B0060E}"/>
              </a:ext>
            </a:extLst>
          </p:cNvPr>
          <p:cNvSpPr txBox="1"/>
          <p:nvPr/>
        </p:nvSpPr>
        <p:spPr>
          <a:xfrm>
            <a:off x="2895599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0,988;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0,99;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0,976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6DCCFA-C856-CC44-3955-0C5799138978}"/>
              </a:ext>
            </a:extLst>
          </p:cNvPr>
          <p:cNvSpPr txBox="1"/>
          <p:nvPr/>
        </p:nvSpPr>
        <p:spPr>
          <a:xfrm>
            <a:off x="7964384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0,945;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0,96;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0,89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869AB09-7FE6-EA1A-88B1-5D160093944E}"/>
              </a:ext>
            </a:extLst>
          </p:cNvPr>
          <p:cNvGrpSpPr/>
          <p:nvPr/>
        </p:nvGrpSpPr>
        <p:grpSpPr>
          <a:xfrm>
            <a:off x="6879257" y="5915584"/>
            <a:ext cx="1367998" cy="523220"/>
            <a:chOff x="5477776" y="5972444"/>
            <a:chExt cx="1367998" cy="523220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C3CAD92-B787-6A30-1F88-064502A66949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  <a:latin typeface="fccTYPO SuperBlack" pitchFamily="2" charset="0"/>
                </a:rPr>
                <a:t>4,5 %</a:t>
              </a:r>
            </a:p>
          </p:txBody>
        </p:sp>
        <p:sp>
          <p:nvSpPr>
            <p:cNvPr id="17" name="Šipka nahoru 16">
              <a:extLst>
                <a:ext uri="{FF2B5EF4-FFF2-40B4-BE49-F238E27FC236}">
                  <a16:creationId xmlns:a16="http://schemas.microsoft.com/office/drawing/2014/main" id="{3F33D1F2-A502-EED2-592A-232C52E5E6DB}"/>
                </a:ext>
              </a:extLst>
            </p:cNvPr>
            <p:cNvSpPr/>
            <p:nvPr/>
          </p:nvSpPr>
          <p:spPr>
            <a:xfrm rot="10800000">
              <a:off x="6536285" y="6000932"/>
              <a:ext cx="309489" cy="4947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id="{DDF93714-B151-7731-6F60-90A41AE04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1799"/>
            <a:ext cx="3454400" cy="34544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009992-A3A0-7A3F-D8F1-B17DAE7196B7}"/>
              </a:ext>
            </a:extLst>
          </p:cNvPr>
          <p:cNvSpPr txBox="1"/>
          <p:nvPr/>
        </p:nvSpPr>
        <p:spPr>
          <a:xfrm>
            <a:off x="0" y="0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348814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4BE7-1BBB-3C05-9A73-C6AA72C39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D4660840-612D-1B16-D9A8-B78A2675ECA4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19</a:t>
            </a:fld>
            <a:endParaRPr lang="cs-CZ" sz="36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1C42D3A-33CF-D0BC-584C-1A4BB5D6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80278" y="1203878"/>
            <a:ext cx="8911722" cy="445024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48E148B-2C92-B208-81A9-8B8AB56AEF0D}"/>
              </a:ext>
            </a:extLst>
          </p:cNvPr>
          <p:cNvSpPr txBox="1"/>
          <p:nvPr/>
        </p:nvSpPr>
        <p:spPr>
          <a:xfrm>
            <a:off x="2895599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0,705;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0,77;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0,41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1B97B6F-8582-2197-0B1D-8E86AF5FDAAE}"/>
              </a:ext>
            </a:extLst>
          </p:cNvPr>
          <p:cNvSpPr txBox="1"/>
          <p:nvPr/>
        </p:nvSpPr>
        <p:spPr>
          <a:xfrm>
            <a:off x="7964384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0,915;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0,94;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0,831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F17F53A-02AA-C5B5-9ACF-873C326D23FA}"/>
              </a:ext>
            </a:extLst>
          </p:cNvPr>
          <p:cNvGrpSpPr/>
          <p:nvPr/>
        </p:nvGrpSpPr>
        <p:grpSpPr>
          <a:xfrm>
            <a:off x="6735849" y="5915583"/>
            <a:ext cx="1337639" cy="523221"/>
            <a:chOff x="5477776" y="5972443"/>
            <a:chExt cx="1337639" cy="523221"/>
          </a:xfrm>
        </p:grpSpPr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CC5FC073-AA40-A469-48C2-28737352E6C2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  <a:latin typeface="fccTYPO SuperBlack" pitchFamily="2" charset="0"/>
                </a:rPr>
                <a:t>23 %</a:t>
              </a:r>
            </a:p>
          </p:txBody>
        </p:sp>
        <p:sp>
          <p:nvSpPr>
            <p:cNvPr id="19" name="Šipka nahoru 18">
              <a:extLst>
                <a:ext uri="{FF2B5EF4-FFF2-40B4-BE49-F238E27FC236}">
                  <a16:creationId xmlns:a16="http://schemas.microsoft.com/office/drawing/2014/main" id="{352E1C66-43CB-6F8D-79EF-1FC96AC99186}"/>
                </a:ext>
              </a:extLst>
            </p:cNvPr>
            <p:cNvSpPr/>
            <p:nvPr/>
          </p:nvSpPr>
          <p:spPr>
            <a:xfrm>
              <a:off x="6505926" y="5972443"/>
              <a:ext cx="309489" cy="494732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CB08EC77-0E7C-F9E2-12DD-4E19D8F4C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1799"/>
            <a:ext cx="3454400" cy="34544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59739F-E7C4-6E16-8A87-47EF25627984}"/>
              </a:ext>
            </a:extLst>
          </p:cNvPr>
          <p:cNvSpPr txBox="1"/>
          <p:nvPr/>
        </p:nvSpPr>
        <p:spPr>
          <a:xfrm>
            <a:off x="0" y="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229208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ek 47" descr="Obsah obrázku projektor, interiér&#10;&#10;Popis byl vytvořen automaticky">
            <a:extLst>
              <a:ext uri="{FF2B5EF4-FFF2-40B4-BE49-F238E27FC236}">
                <a16:creationId xmlns:a16="http://schemas.microsoft.com/office/drawing/2014/main" id="{F8EDC0C7-221C-AD16-3EA9-D8A20069C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192" y="453496"/>
            <a:ext cx="3965827" cy="59510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B3D972-6AD4-9DF2-E54B-68EB89F3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4AD3B-1F13-76CD-C40E-F924A6285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813"/>
            <a:ext cx="8377052" cy="4883150"/>
          </a:xfrm>
        </p:spPr>
        <p:txBody>
          <a:bodyPr>
            <a:normAutofit/>
          </a:bodyPr>
          <a:lstStyle/>
          <a:p>
            <a:r>
              <a:rPr lang="cs-CZ" dirty="0"/>
              <a:t>Cílem práce je analyzovat a porovnat metody řízené a neřízené klasifikace pro zpracování reálných obrazových dat s velmi vysokým prostorovým rozlišením získaných pomocí UAV. Práce se zaměřuje na proces zahrnující od přípravy letu, sběr dat, až po jejich zpracování a interpretaci. Součástí práce bude praktické ověření vybraných metod na reálném datovém souboru pro potřeby vnitřní analýzy podniku.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DB7FE18A-4EEE-7115-676A-4A8A91C87532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</a:t>
            </a:fld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377292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F18C2-8DE9-0CD4-FF56-52EF8153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FA30F-D159-6BB5-8972-55A2CFFD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>
            <a:normAutofit fontScale="90000"/>
          </a:bodyPr>
          <a:lstStyle/>
          <a:p>
            <a:r>
              <a:rPr lang="cs-CZ" cap="all" dirty="0"/>
              <a:t>Klasifikace poškození obilnin – Loučky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168D9E11-5807-546A-BF17-D41C954C234D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20</a:t>
            </a:fld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D50061-F325-B64D-5DFE-141223ED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887" y="1415228"/>
            <a:ext cx="6484579" cy="2468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DAB106-2C8A-BE2C-AFBE-B245053A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887" y="4171424"/>
            <a:ext cx="6484579" cy="2284166"/>
          </a:xfrm>
          <a:prstGeom prst="rect">
            <a:avLst/>
          </a:prstGeom>
        </p:spPr>
      </p:pic>
      <p:pic>
        <p:nvPicPr>
          <p:cNvPr id="13" name="Obrázek 12">
            <a:hlinkClick r:id="rId5"/>
            <a:extLst>
              <a:ext uri="{FF2B5EF4-FFF2-40B4-BE49-F238E27FC236}">
                <a16:creationId xmlns:a16="http://schemas.microsoft.com/office/drawing/2014/main" id="{45EFFFB0-AE63-E9E2-741F-0A69A35163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84D16B7-EA95-02AC-8869-2D1EF655502E}"/>
              </a:ext>
            </a:extLst>
          </p:cNvPr>
          <p:cNvSpPr txBox="1"/>
          <p:nvPr/>
        </p:nvSpPr>
        <p:spPr>
          <a:xfrm>
            <a:off x="367530" y="1239417"/>
            <a:ext cx="17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Super Thin" pitchFamily="2" charset="0"/>
              </a:rPr>
              <a:t>obilniny poškozené bouřkou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9DDBCD-6E25-7187-4ECD-58793EBA61F0}"/>
              </a:ext>
            </a:extLst>
          </p:cNvPr>
          <p:cNvSpPr txBox="1"/>
          <p:nvPr/>
        </p:nvSpPr>
        <p:spPr>
          <a:xfrm>
            <a:off x="0" y="0"/>
            <a:ext cx="671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S3</a:t>
            </a:r>
          </a:p>
        </p:txBody>
      </p:sp>
    </p:spTree>
    <p:extLst>
      <p:ext uri="{BB962C8B-B14F-4D97-AF65-F5344CB8AC3E}">
        <p14:creationId xmlns:p14="http://schemas.microsoft.com/office/powerpoint/2010/main" val="317272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34FE3-F4B2-8FE4-CE7B-83F95CAAF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CA362ECA-5876-3BA9-DC07-F1FC3652EC87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21</a:t>
            </a:fld>
            <a:endParaRPr lang="cs-CZ" sz="3600" dirty="0"/>
          </a:p>
        </p:txBody>
      </p:sp>
      <p:pic>
        <p:nvPicPr>
          <p:cNvPr id="9" name="Obrázek 8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97900706-771D-847A-6829-E0FB6CA8A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1229168"/>
            <a:ext cx="8801100" cy="439966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2D0F12-4AA9-941B-E8BB-0C7F21E5B0C0}"/>
              </a:ext>
            </a:extLst>
          </p:cNvPr>
          <p:cNvSpPr txBox="1"/>
          <p:nvPr/>
        </p:nvSpPr>
        <p:spPr>
          <a:xfrm>
            <a:off x="2862146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0,959;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0,96;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0,918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322A6B-D251-DF25-673A-B7DED453F02A}"/>
              </a:ext>
            </a:extLst>
          </p:cNvPr>
          <p:cNvSpPr txBox="1"/>
          <p:nvPr/>
        </p:nvSpPr>
        <p:spPr>
          <a:xfrm>
            <a:off x="7930931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0,929;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0,93;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0,86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B661863-59CE-AD6F-4BA6-7ABD24975D50}"/>
              </a:ext>
            </a:extLst>
          </p:cNvPr>
          <p:cNvGrpSpPr/>
          <p:nvPr/>
        </p:nvGrpSpPr>
        <p:grpSpPr>
          <a:xfrm>
            <a:off x="6811502" y="5900940"/>
            <a:ext cx="1348142" cy="552507"/>
            <a:chOff x="5477776" y="5972444"/>
            <a:chExt cx="1348142" cy="552507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955C175E-220B-2B65-FE83-B4E17E936C35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  <a:latin typeface="fccTYPO SuperBlack" pitchFamily="2" charset="0"/>
                </a:rPr>
                <a:t>3,2 %</a:t>
              </a:r>
            </a:p>
          </p:txBody>
        </p:sp>
        <p:sp>
          <p:nvSpPr>
            <p:cNvPr id="16" name="Šipka nahoru 15">
              <a:extLst>
                <a:ext uri="{FF2B5EF4-FFF2-40B4-BE49-F238E27FC236}">
                  <a16:creationId xmlns:a16="http://schemas.microsoft.com/office/drawing/2014/main" id="{92AE1B2B-96F1-966C-DFB9-56046D1DD627}"/>
                </a:ext>
              </a:extLst>
            </p:cNvPr>
            <p:cNvSpPr/>
            <p:nvPr/>
          </p:nvSpPr>
          <p:spPr>
            <a:xfrm rot="10800000">
              <a:off x="6516429" y="6030219"/>
              <a:ext cx="309489" cy="4947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Obrázek 21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EBAF4569-52A5-B128-D4BC-6CEBA2578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9791"/>
            <a:ext cx="3578418" cy="35784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9D701C-6125-76D1-5AB2-BE58AA592110}"/>
              </a:ext>
            </a:extLst>
          </p:cNvPr>
          <p:cNvSpPr txBox="1"/>
          <p:nvPr/>
        </p:nvSpPr>
        <p:spPr>
          <a:xfrm>
            <a:off x="0" y="0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232451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E79A-E2F2-1BDA-E743-1F9D107D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54D79E80-C544-E893-4DAD-6FCE96A623F5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22</a:t>
            </a:fld>
            <a:endParaRPr lang="cs-CZ" sz="36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EE887DD-7D23-FB1E-5E0F-CAC6D990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0900" y="1234753"/>
            <a:ext cx="8801100" cy="4388493"/>
          </a:xfrm>
          <a:prstGeom prst="rect">
            <a:avLst/>
          </a:prstGeom>
        </p:spPr>
      </p:pic>
      <p:pic>
        <p:nvPicPr>
          <p:cNvPr id="17" name="Obrázek 16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340C9B76-0185-4F85-1B2E-1FBEA53A1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9791"/>
            <a:ext cx="3578418" cy="357841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B3D2DC1-3BB2-E3E6-1DD6-47970966FA2C}"/>
              </a:ext>
            </a:extLst>
          </p:cNvPr>
          <p:cNvSpPr txBox="1"/>
          <p:nvPr/>
        </p:nvSpPr>
        <p:spPr>
          <a:xfrm>
            <a:off x="2895599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0,87;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0,87;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0,74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EBAAA5C-4FD3-C34F-8D9C-9EEC58297856}"/>
              </a:ext>
            </a:extLst>
          </p:cNvPr>
          <p:cNvSpPr txBox="1"/>
          <p:nvPr/>
        </p:nvSpPr>
        <p:spPr>
          <a:xfrm>
            <a:off x="7964384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0,528;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0,53;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b="1" dirty="0">
                <a:solidFill>
                  <a:srgbClr val="FF0000"/>
                </a:solidFill>
                <a:latin typeface="fccTYPO SuperBlack" pitchFamily="2" charset="0"/>
              </a:rPr>
              <a:t>0,055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0F785DF-8513-8279-112B-863F14A39C72}"/>
              </a:ext>
            </a:extLst>
          </p:cNvPr>
          <p:cNvGrpSpPr/>
          <p:nvPr/>
        </p:nvGrpSpPr>
        <p:grpSpPr>
          <a:xfrm>
            <a:off x="6797042" y="5900940"/>
            <a:ext cx="1348142" cy="552507"/>
            <a:chOff x="5477776" y="5972444"/>
            <a:chExt cx="1348142" cy="552507"/>
          </a:xfrm>
        </p:grpSpPr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0127C602-2D0F-CC68-5A77-E3171411D989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  <a:latin typeface="fccTYPO SuperBlack" pitchFamily="2" charset="0"/>
                </a:rPr>
                <a:t>40 %</a:t>
              </a:r>
            </a:p>
          </p:txBody>
        </p:sp>
        <p:sp>
          <p:nvSpPr>
            <p:cNvPr id="22" name="Šipka nahoru 21">
              <a:extLst>
                <a:ext uri="{FF2B5EF4-FFF2-40B4-BE49-F238E27FC236}">
                  <a16:creationId xmlns:a16="http://schemas.microsoft.com/office/drawing/2014/main" id="{20FC8D2E-512A-27C1-2BB7-E6E75CB15F81}"/>
                </a:ext>
              </a:extLst>
            </p:cNvPr>
            <p:cNvSpPr/>
            <p:nvPr/>
          </p:nvSpPr>
          <p:spPr>
            <a:xfrm rot="10800000">
              <a:off x="6516429" y="6030219"/>
              <a:ext cx="309489" cy="4947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03AF8EB1-631B-5D92-8816-3FC771ACEFCD}"/>
              </a:ext>
            </a:extLst>
          </p:cNvPr>
          <p:cNvSpPr txBox="1"/>
          <p:nvPr/>
        </p:nvSpPr>
        <p:spPr>
          <a:xfrm>
            <a:off x="0" y="0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RT</a:t>
            </a:r>
          </a:p>
        </p:txBody>
      </p:sp>
    </p:spTree>
    <p:extLst>
      <p:ext uri="{BB962C8B-B14F-4D97-AF65-F5344CB8AC3E}">
        <p14:creationId xmlns:p14="http://schemas.microsoft.com/office/powerpoint/2010/main" val="401588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5BD2A-FB64-642E-CDD4-974FAD6C2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C3AAA0E0-8BBF-F72B-87E4-FE887A4D2F5E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23</a:t>
            </a:fld>
            <a:endParaRPr lang="cs-CZ" sz="36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CFE048-92F0-2BF4-9275-56EFF271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0900" y="1234753"/>
            <a:ext cx="8801100" cy="4388493"/>
          </a:xfrm>
          <a:prstGeom prst="rect">
            <a:avLst/>
          </a:prstGeom>
        </p:spPr>
      </p:pic>
      <p:pic>
        <p:nvPicPr>
          <p:cNvPr id="17" name="Obrázek 16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B986C722-410F-EF3B-278B-ED9AE246E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9791"/>
            <a:ext cx="3578418" cy="357841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D8F3A13E-9494-E82F-0057-6DB2B66BB33E}"/>
              </a:ext>
            </a:extLst>
          </p:cNvPr>
          <p:cNvSpPr txBox="1"/>
          <p:nvPr/>
        </p:nvSpPr>
        <p:spPr>
          <a:xfrm>
            <a:off x="2781369" y="5994377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0,627;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0,65;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0,267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D018EC7-6915-3994-44A2-367C3BC91712}"/>
              </a:ext>
            </a:extLst>
          </p:cNvPr>
          <p:cNvSpPr txBox="1"/>
          <p:nvPr/>
        </p:nvSpPr>
        <p:spPr>
          <a:xfrm>
            <a:off x="7850154" y="5994377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0,411;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0,53;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b="1" dirty="0">
                <a:solidFill>
                  <a:srgbClr val="FF0000"/>
                </a:solidFill>
                <a:latin typeface="fccTYPO SuperBlack" pitchFamily="2" charset="0"/>
              </a:rPr>
              <a:t>−0,137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1E8FD3A-6569-1DDD-7AAF-B15D2B40D0A2}"/>
              </a:ext>
            </a:extLst>
          </p:cNvPr>
          <p:cNvGrpSpPr/>
          <p:nvPr/>
        </p:nvGrpSpPr>
        <p:grpSpPr>
          <a:xfrm>
            <a:off x="6703879" y="5902789"/>
            <a:ext cx="1348142" cy="552507"/>
            <a:chOff x="5477776" y="5972444"/>
            <a:chExt cx="1348142" cy="552507"/>
          </a:xfrm>
        </p:grpSpPr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0B2A76A5-24D0-882A-9BAC-3A89B1929056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  <a:latin typeface="fccTYPO SuperBlack" pitchFamily="2" charset="0"/>
                </a:rPr>
                <a:t>34 %</a:t>
              </a:r>
            </a:p>
          </p:txBody>
        </p:sp>
        <p:sp>
          <p:nvSpPr>
            <p:cNvPr id="22" name="Šipka nahoru 21">
              <a:extLst>
                <a:ext uri="{FF2B5EF4-FFF2-40B4-BE49-F238E27FC236}">
                  <a16:creationId xmlns:a16="http://schemas.microsoft.com/office/drawing/2014/main" id="{17BDDFEE-1A28-FA07-48D3-AEC7B3E6C0BF}"/>
                </a:ext>
              </a:extLst>
            </p:cNvPr>
            <p:cNvSpPr/>
            <p:nvPr/>
          </p:nvSpPr>
          <p:spPr>
            <a:xfrm rot="10800000">
              <a:off x="6516429" y="6030219"/>
              <a:ext cx="309489" cy="4947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9F75A738-DC3B-3A7E-BDAD-84346A32C598}"/>
              </a:ext>
            </a:extLst>
          </p:cNvPr>
          <p:cNvSpPr txBox="1"/>
          <p:nvPr/>
        </p:nvSpPr>
        <p:spPr>
          <a:xfrm>
            <a:off x="0" y="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89564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CE5E-59AE-C078-9C4F-D08DCD04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37AAA3E0-21BA-6271-EF83-5F6FC3B918DB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24</a:t>
            </a:fld>
            <a:endParaRPr lang="cs-CZ" sz="3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0F3C3D-469C-F6BC-265D-4CF6966E2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095" y="1115015"/>
            <a:ext cx="9257806" cy="4627969"/>
          </a:xfrm>
          <a:prstGeom prst="rect">
            <a:avLst/>
          </a:prstGeom>
        </p:spPr>
      </p:pic>
      <p:pic>
        <p:nvPicPr>
          <p:cNvPr id="3" name="Grafický objekt 1">
            <a:extLst>
              <a:ext uri="{FF2B5EF4-FFF2-40B4-BE49-F238E27FC236}">
                <a16:creationId xmlns:a16="http://schemas.microsoft.com/office/drawing/2014/main" id="{563783C0-546C-9BF3-DEBB-2843F98AE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4265" y="2066027"/>
            <a:ext cx="5783465" cy="272594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608EF67-CC8F-6BEB-5C9E-1215ED953009}"/>
              </a:ext>
            </a:extLst>
          </p:cNvPr>
          <p:cNvSpPr txBox="1"/>
          <p:nvPr/>
        </p:nvSpPr>
        <p:spPr>
          <a:xfrm>
            <a:off x="2781369" y="5994377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0,627;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0,65;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0,267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58FE14-1DEE-739C-AB4B-1BD41901A1C7}"/>
              </a:ext>
            </a:extLst>
          </p:cNvPr>
          <p:cNvSpPr txBox="1"/>
          <p:nvPr/>
        </p:nvSpPr>
        <p:spPr>
          <a:xfrm>
            <a:off x="7850154" y="5994377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0,411;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0,53;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b="1" dirty="0">
                <a:solidFill>
                  <a:srgbClr val="FF0000"/>
                </a:solidFill>
                <a:latin typeface="fccTYPO SuperBlack" pitchFamily="2" charset="0"/>
              </a:rPr>
              <a:t>−0,137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D76CCCEA-7AF9-A10B-6DD1-C428B8E8448C}"/>
              </a:ext>
            </a:extLst>
          </p:cNvPr>
          <p:cNvGrpSpPr/>
          <p:nvPr/>
        </p:nvGrpSpPr>
        <p:grpSpPr>
          <a:xfrm>
            <a:off x="6703879" y="5902789"/>
            <a:ext cx="1348142" cy="552507"/>
            <a:chOff x="5477776" y="5972444"/>
            <a:chExt cx="1348142" cy="552507"/>
          </a:xfrm>
        </p:grpSpPr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3812D440-78F5-9A60-0184-08DF452F8CA1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0000"/>
                  </a:solidFill>
                  <a:latin typeface="fccTYPO SuperBlack" pitchFamily="2" charset="0"/>
                </a:rPr>
                <a:t>34 %</a:t>
              </a:r>
            </a:p>
          </p:txBody>
        </p:sp>
        <p:sp>
          <p:nvSpPr>
            <p:cNvPr id="15" name="Šipka nahoru 14">
              <a:extLst>
                <a:ext uri="{FF2B5EF4-FFF2-40B4-BE49-F238E27FC236}">
                  <a16:creationId xmlns:a16="http://schemas.microsoft.com/office/drawing/2014/main" id="{52E67403-D526-11D9-8C30-7D67705B186D}"/>
                </a:ext>
              </a:extLst>
            </p:cNvPr>
            <p:cNvSpPr/>
            <p:nvPr/>
          </p:nvSpPr>
          <p:spPr>
            <a:xfrm rot="10800000">
              <a:off x="6516429" y="6030219"/>
              <a:ext cx="309489" cy="494732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030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62C97-E56E-98E2-847F-4F77B2D2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D0CC2-0DD8-988E-E87F-F18D8979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947400" cy="727075"/>
          </a:xfrm>
        </p:spPr>
        <p:txBody>
          <a:bodyPr>
            <a:normAutofit fontScale="90000"/>
          </a:bodyPr>
          <a:lstStyle/>
          <a:p>
            <a:r>
              <a:rPr lang="cs-CZ" cap="all" dirty="0"/>
              <a:t>Klasifikace vegetačních složek – Hrádek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5604624E-3464-ACFE-850F-7D6C65985B58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25</a:t>
            </a:fld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B08D8F-BE0A-7DEB-4EF4-1129B0FA5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90" y="1285311"/>
            <a:ext cx="5497620" cy="24849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864468-EDE2-3710-3E61-C17F9DE11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90" y="3970405"/>
            <a:ext cx="5497620" cy="2570095"/>
          </a:xfrm>
          <a:prstGeom prst="rect">
            <a:avLst/>
          </a:prstGeom>
        </p:spPr>
      </p:pic>
      <p:pic>
        <p:nvPicPr>
          <p:cNvPr id="10" name="Obrázek 9">
            <a:hlinkClick r:id="rId5"/>
            <a:extLst>
              <a:ext uri="{FF2B5EF4-FFF2-40B4-BE49-F238E27FC236}">
                <a16:creationId xmlns:a16="http://schemas.microsoft.com/office/drawing/2014/main" id="{F333CD38-8703-69A0-3C41-251B8CD4F8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048D4A-2BDE-67F1-80DE-56FB561D5A12}"/>
              </a:ext>
            </a:extLst>
          </p:cNvPr>
          <p:cNvSpPr txBox="1"/>
          <p:nvPr/>
        </p:nvSpPr>
        <p:spPr>
          <a:xfrm>
            <a:off x="367530" y="1239417"/>
            <a:ext cx="170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Light" pitchFamily="2" charset="0"/>
              </a:rPr>
              <a:t>vegetace: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zdravá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poškozená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plevel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09585E-817C-6AF0-E70A-33AF1DE1642E}"/>
              </a:ext>
            </a:extLst>
          </p:cNvPr>
          <p:cNvSpPr txBox="1"/>
          <p:nvPr/>
        </p:nvSpPr>
        <p:spPr>
          <a:xfrm>
            <a:off x="0" y="0"/>
            <a:ext cx="705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242955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2D06-9DF0-1717-1360-87A5172C6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snímek obrazovky, diagram, řada/pruh&#10;&#10;Obsah generovaný pomocí AI může být nesprávný.">
            <a:extLst>
              <a:ext uri="{FF2B5EF4-FFF2-40B4-BE49-F238E27FC236}">
                <a16:creationId xmlns:a16="http://schemas.microsoft.com/office/drawing/2014/main" id="{EFAE3815-A3CE-96A6-7264-D8768282D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93" y="155727"/>
            <a:ext cx="9819154" cy="654654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1DC026E-7426-F859-21BF-57C93408C265}"/>
              </a:ext>
            </a:extLst>
          </p:cNvPr>
          <p:cNvSpPr txBox="1"/>
          <p:nvPr/>
        </p:nvSpPr>
        <p:spPr>
          <a:xfrm>
            <a:off x="1642486" y="5342414"/>
            <a:ext cx="4227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ccTYPO" pitchFamily="2" charset="0"/>
              </a:rPr>
              <a:t>ØF1: </a:t>
            </a:r>
            <a:r>
              <a:rPr lang="cs-CZ" dirty="0">
                <a:latin typeface="fccTYPO Super Thin" pitchFamily="2" charset="0"/>
              </a:rPr>
              <a:t>0,746</a:t>
            </a:r>
          </a:p>
          <a:p>
            <a:r>
              <a:rPr lang="cs-CZ" dirty="0">
                <a:latin typeface="fccTYPO" pitchFamily="2" charset="0"/>
              </a:rPr>
              <a:t>ØOA: </a:t>
            </a:r>
            <a:r>
              <a:rPr lang="cs-CZ" dirty="0">
                <a:latin typeface="fccTYPO Super Thin" pitchFamily="2" charset="0"/>
              </a:rPr>
              <a:t>0,855</a:t>
            </a:r>
          </a:p>
          <a:p>
            <a:r>
              <a:rPr lang="cs-CZ" dirty="0" err="1">
                <a:latin typeface="fccTYPO" pitchFamily="2" charset="0"/>
              </a:rPr>
              <a:t>ØKappa</a:t>
            </a:r>
            <a:r>
              <a:rPr lang="cs-CZ" dirty="0">
                <a:latin typeface="fccTYPO" pitchFamily="2" charset="0"/>
              </a:rPr>
              <a:t>: </a:t>
            </a:r>
            <a:r>
              <a:rPr lang="cs-CZ" dirty="0">
                <a:latin typeface="fccTYPO Super Thin" pitchFamily="2" charset="0"/>
              </a:rPr>
              <a:t>0,56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A224D3C5-8F51-D843-8F13-A82AC04C2189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26</a:t>
            </a:fld>
            <a:endParaRPr lang="cs-CZ" sz="3600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41BD1F34-2C61-1670-F02F-23C52C1BA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6511"/>
            <a:ext cx="3284973" cy="3284973"/>
          </a:xfrm>
          <a:prstGeom prst="rect">
            <a:avLst/>
          </a:prstGeom>
        </p:spPr>
      </p:pic>
      <p:sp>
        <p:nvSpPr>
          <p:cNvPr id="21" name="Rámeček 20">
            <a:extLst>
              <a:ext uri="{FF2B5EF4-FFF2-40B4-BE49-F238E27FC236}">
                <a16:creationId xmlns:a16="http://schemas.microsoft.com/office/drawing/2014/main" id="{3B0AB3F8-9504-B6F4-7D42-7EB25C1D492F}"/>
              </a:ext>
            </a:extLst>
          </p:cNvPr>
          <p:cNvSpPr/>
          <p:nvPr/>
        </p:nvSpPr>
        <p:spPr>
          <a:xfrm>
            <a:off x="5611950" y="3428997"/>
            <a:ext cx="3274039" cy="3429000"/>
          </a:xfrm>
          <a:prstGeom prst="frame">
            <a:avLst>
              <a:gd name="adj1" fmla="val 1178"/>
            </a:avLst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Rámeček 21">
            <a:extLst>
              <a:ext uri="{FF2B5EF4-FFF2-40B4-BE49-F238E27FC236}">
                <a16:creationId xmlns:a16="http://schemas.microsoft.com/office/drawing/2014/main" id="{4AA54EC8-75A5-0AD9-6E1C-BCB8F5BC81FD}"/>
              </a:ext>
            </a:extLst>
          </p:cNvPr>
          <p:cNvSpPr/>
          <p:nvPr/>
        </p:nvSpPr>
        <p:spPr>
          <a:xfrm>
            <a:off x="5611210" y="0"/>
            <a:ext cx="3274039" cy="3429000"/>
          </a:xfrm>
          <a:prstGeom prst="frame">
            <a:avLst>
              <a:gd name="adj1" fmla="val 1178"/>
            </a:avLst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50BA-70D6-9748-D5F1-F4A0AE2F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296E1-B56A-1169-0A41-885EB62B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>
            <a:normAutofit fontScale="90000"/>
          </a:bodyPr>
          <a:lstStyle/>
          <a:p>
            <a:r>
              <a:rPr lang="cs-CZ" cap="all" dirty="0"/>
              <a:t>Klasifikace zaplavené plochy – Čestice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E6525C20-6C22-A51F-5CD3-4FB1797336A6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27</a:t>
            </a:fld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F0B8AE-981D-FD65-84A9-EF14E676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62" y="1403741"/>
            <a:ext cx="6312276" cy="24082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190318-1557-6AF8-411F-CBC032A3B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862" y="3983739"/>
            <a:ext cx="6312276" cy="2408238"/>
          </a:xfrm>
          <a:prstGeom prst="rect">
            <a:avLst/>
          </a:prstGeom>
        </p:spPr>
      </p:pic>
      <p:pic>
        <p:nvPicPr>
          <p:cNvPr id="9" name="Obrázek 8">
            <a:hlinkClick r:id="rId5"/>
            <a:extLst>
              <a:ext uri="{FF2B5EF4-FFF2-40B4-BE49-F238E27FC236}">
                <a16:creationId xmlns:a16="http://schemas.microsoft.com/office/drawing/2014/main" id="{D89F94F3-62EE-8B7D-C0EF-CE0A19584F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A0A19F9-BCF7-CF5C-20DC-E544C1D9AC5E}"/>
              </a:ext>
            </a:extLst>
          </p:cNvPr>
          <p:cNvSpPr txBox="1"/>
          <p:nvPr/>
        </p:nvSpPr>
        <p:spPr>
          <a:xfrm>
            <a:off x="367530" y="1239417"/>
            <a:ext cx="17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Super Thin" pitchFamily="2" charset="0"/>
              </a:rPr>
              <a:t>zaplavené plochy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07D2C6-57A1-2BC6-A74E-A31153A7206A}"/>
              </a:ext>
            </a:extLst>
          </p:cNvPr>
          <p:cNvSpPr txBox="1"/>
          <p:nvPr/>
        </p:nvSpPr>
        <p:spPr>
          <a:xfrm>
            <a:off x="0" y="0"/>
            <a:ext cx="66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S5</a:t>
            </a:r>
          </a:p>
        </p:txBody>
      </p:sp>
    </p:spTree>
    <p:extLst>
      <p:ext uri="{BB962C8B-B14F-4D97-AF65-F5344CB8AC3E}">
        <p14:creationId xmlns:p14="http://schemas.microsoft.com/office/powerpoint/2010/main" val="2341175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B26AA-B4BA-C20E-0E1D-35A34C7F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80734D72-248E-BD91-C0D3-7B7CE652A259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28</a:t>
            </a:fld>
            <a:endParaRPr lang="cs-CZ" sz="3600" dirty="0"/>
          </a:p>
        </p:txBody>
      </p:sp>
      <p:pic>
        <p:nvPicPr>
          <p:cNvPr id="3" name="Obrázek 2" descr="Obsah obrázku snímek obrazovky, text, diagram&#10;&#10;Obsah generovaný pomocí AI může být nesprávný.">
            <a:extLst>
              <a:ext uri="{FF2B5EF4-FFF2-40B4-BE49-F238E27FC236}">
                <a16:creationId xmlns:a16="http://schemas.microsoft.com/office/drawing/2014/main" id="{6305B35D-AD1B-A7E2-A181-7B6FD04AA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785" y="1151056"/>
            <a:ext cx="9113615" cy="455588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15C2AD-77AC-92C6-FA80-A955734841A6}"/>
              </a:ext>
            </a:extLst>
          </p:cNvPr>
          <p:cNvSpPr txBox="1"/>
          <p:nvPr/>
        </p:nvSpPr>
        <p:spPr>
          <a:xfrm>
            <a:off x="2862146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0,896;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0,93;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0,793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72A3C8-DDE3-C201-9CF8-F730186A040E}"/>
              </a:ext>
            </a:extLst>
          </p:cNvPr>
          <p:cNvSpPr txBox="1"/>
          <p:nvPr/>
        </p:nvSpPr>
        <p:spPr>
          <a:xfrm>
            <a:off x="7930931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0,903;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0,94;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0,805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D76E4B1-DDAC-B847-7D98-2EE482F75F8D}"/>
              </a:ext>
            </a:extLst>
          </p:cNvPr>
          <p:cNvGrpSpPr/>
          <p:nvPr/>
        </p:nvGrpSpPr>
        <p:grpSpPr>
          <a:xfrm>
            <a:off x="7034447" y="5915584"/>
            <a:ext cx="1236449" cy="523220"/>
            <a:chOff x="5477776" y="5972444"/>
            <a:chExt cx="1236449" cy="523220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78C9445-715E-2CDC-C008-E3217DC84811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  <a:latin typeface="fccTYPO SuperBlack" pitchFamily="2" charset="0"/>
                </a:rPr>
                <a:t>1 %</a:t>
              </a:r>
            </a:p>
          </p:txBody>
        </p:sp>
        <p:sp>
          <p:nvSpPr>
            <p:cNvPr id="16" name="Šipka nahoru 15">
              <a:extLst>
                <a:ext uri="{FF2B5EF4-FFF2-40B4-BE49-F238E27FC236}">
                  <a16:creationId xmlns:a16="http://schemas.microsoft.com/office/drawing/2014/main" id="{78E3AEF2-8FE6-0523-4987-D3B1D7B7B99B}"/>
                </a:ext>
              </a:extLst>
            </p:cNvPr>
            <p:cNvSpPr/>
            <p:nvPr/>
          </p:nvSpPr>
          <p:spPr>
            <a:xfrm>
              <a:off x="6206940" y="5986688"/>
              <a:ext cx="309489" cy="494732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768A2542-83E3-8E28-550E-2EC49EEF8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6284"/>
            <a:ext cx="3245431" cy="32454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DF74B75-C68D-BCE6-13E4-569ED230B65B}"/>
              </a:ext>
            </a:extLst>
          </p:cNvPr>
          <p:cNvSpPr txBox="1"/>
          <p:nvPr/>
        </p:nvSpPr>
        <p:spPr>
          <a:xfrm>
            <a:off x="0" y="0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1632248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05C7E-7273-CFFC-DA19-56182D1F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BBC0C6E6-62FC-AEE0-9B26-FDF5BD426E1B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29</a:t>
            </a:fld>
            <a:endParaRPr lang="cs-CZ" sz="3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FC4491B-3429-1EBB-1D5E-89E66439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04704" y="1151056"/>
            <a:ext cx="9111776" cy="45558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514026-DF84-3ECA-6DD2-DD6BBF988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6284"/>
            <a:ext cx="3245431" cy="32454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F957429-A74B-4798-9059-2F34803540A7}"/>
              </a:ext>
            </a:extLst>
          </p:cNvPr>
          <p:cNvSpPr txBox="1"/>
          <p:nvPr/>
        </p:nvSpPr>
        <p:spPr>
          <a:xfrm>
            <a:off x="2895599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0,746;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0,82;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0,494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D1C7385-AAAD-0168-868D-18EA6D8A95D1}"/>
              </a:ext>
            </a:extLst>
          </p:cNvPr>
          <p:cNvSpPr txBox="1"/>
          <p:nvPr/>
        </p:nvSpPr>
        <p:spPr>
          <a:xfrm>
            <a:off x="7964384" y="5992528"/>
            <a:ext cx="422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0,792;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0,90; </a:t>
            </a:r>
            <a:r>
              <a:rPr lang="cs-CZ" dirty="0">
                <a:latin typeface="fccTYPO" pitchFamily="2" charset="0"/>
              </a:rPr>
              <a:t>Kappa: </a:t>
            </a:r>
            <a:r>
              <a:rPr lang="cs-CZ" dirty="0">
                <a:latin typeface="fccTYPO Super Thin" pitchFamily="2" charset="0"/>
              </a:rPr>
              <a:t>0,586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D1A8501-EA75-C992-45C3-7E70688B626E}"/>
              </a:ext>
            </a:extLst>
          </p:cNvPr>
          <p:cNvGrpSpPr/>
          <p:nvPr/>
        </p:nvGrpSpPr>
        <p:grpSpPr>
          <a:xfrm>
            <a:off x="6807377" y="5915584"/>
            <a:ext cx="1391193" cy="523220"/>
            <a:chOff x="5477776" y="5972444"/>
            <a:chExt cx="1391193" cy="523220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12B02933-5F62-8FFC-4645-775C96F63249}"/>
                </a:ext>
              </a:extLst>
            </p:cNvPr>
            <p:cNvSpPr txBox="1"/>
            <p:nvPr/>
          </p:nvSpPr>
          <p:spPr>
            <a:xfrm>
              <a:off x="5477776" y="5972444"/>
              <a:ext cx="1236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  <a:latin typeface="fccTYPO SuperBlack" pitchFamily="2" charset="0"/>
                </a:rPr>
                <a:t>5,8 %</a:t>
              </a:r>
            </a:p>
          </p:txBody>
        </p:sp>
        <p:sp>
          <p:nvSpPr>
            <p:cNvPr id="16" name="Šipka nahoru 15">
              <a:extLst>
                <a:ext uri="{FF2B5EF4-FFF2-40B4-BE49-F238E27FC236}">
                  <a16:creationId xmlns:a16="http://schemas.microsoft.com/office/drawing/2014/main" id="{8B7F844C-9433-349D-143C-80867D39FC90}"/>
                </a:ext>
              </a:extLst>
            </p:cNvPr>
            <p:cNvSpPr/>
            <p:nvPr/>
          </p:nvSpPr>
          <p:spPr>
            <a:xfrm>
              <a:off x="6559480" y="5997782"/>
              <a:ext cx="309489" cy="494732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F2C3F395-53D8-2094-579E-20A241CD4B10}"/>
              </a:ext>
            </a:extLst>
          </p:cNvPr>
          <p:cNvSpPr txBox="1"/>
          <p:nvPr/>
        </p:nvSpPr>
        <p:spPr>
          <a:xfrm>
            <a:off x="0" y="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83843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F7F1-2939-37AB-D0F1-3493B0F28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větlo&#10;&#10;Popis byl vytvořen automaticky s nízkou mírou spolehlivosti">
            <a:extLst>
              <a:ext uri="{FF2B5EF4-FFF2-40B4-BE49-F238E27FC236}">
                <a16:creationId xmlns:a16="http://schemas.microsoft.com/office/drawing/2014/main" id="{B4DBAA03-9496-57EF-B611-49EC56156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025937" y="4423705"/>
            <a:ext cx="3432313" cy="243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E4C91B-33D4-D947-BCE1-14F7DED2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Úvod do problematiky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6E8A4-4B91-3AAA-B943-75661886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7" y="1256831"/>
            <a:ext cx="5496339" cy="4883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Teoretická část</a:t>
            </a:r>
          </a:p>
          <a:p>
            <a:r>
              <a:rPr lang="cs-CZ" sz="2400" dirty="0"/>
              <a:t>DPZ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spektrum, platformy, senzory</a:t>
            </a:r>
          </a:p>
          <a:p>
            <a:r>
              <a:rPr lang="cs-CZ" sz="2400" dirty="0"/>
              <a:t>Digitální zpracování obrazových dat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zvýraznění, klasifikace</a:t>
            </a:r>
          </a:p>
          <a:p>
            <a:r>
              <a:rPr lang="cs-CZ" sz="2400" dirty="0"/>
              <a:t>Současný stav ve směru práce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limity, identifikované mezery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E5FE82C1-1370-61BC-EC1A-612E4A1D9B96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</a:t>
            </a:fld>
            <a:endParaRPr lang="cs-CZ" sz="36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6ABB2A00-9FFB-F512-963D-A9E2DEDDAD04}"/>
              </a:ext>
            </a:extLst>
          </p:cNvPr>
          <p:cNvSpPr txBox="1">
            <a:spLocks/>
          </p:cNvSpPr>
          <p:nvPr/>
        </p:nvSpPr>
        <p:spPr>
          <a:xfrm>
            <a:off x="6861264" y="1283046"/>
            <a:ext cx="5496339" cy="488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Praktická část</a:t>
            </a:r>
          </a:p>
          <a:p>
            <a:r>
              <a:rPr lang="cs-CZ" sz="2400" dirty="0"/>
              <a:t>Zpracování a klasifikace dat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využité UAV a zájmová území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příprava dat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trénování a vyhodnocení</a:t>
            </a:r>
          </a:p>
          <a:p>
            <a:pPr lvl="1"/>
            <a:r>
              <a:rPr lang="cs-CZ" sz="2200" dirty="0">
                <a:latin typeface="fccTYPO Super Thin" pitchFamily="2" charset="0"/>
              </a:rPr>
              <a:t>tvorba tematických snímků</a:t>
            </a:r>
          </a:p>
          <a:p>
            <a:r>
              <a:rPr lang="cs-CZ" sz="2400" dirty="0"/>
              <a:t>Případové studie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8A6D89-93F4-4AC9-E948-31F6ADAE8ADA}"/>
              </a:ext>
            </a:extLst>
          </p:cNvPr>
          <p:cNvSpPr txBox="1"/>
          <p:nvPr/>
        </p:nvSpPr>
        <p:spPr>
          <a:xfrm>
            <a:off x="4151198" y="6371228"/>
            <a:ext cx="7326413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3816">
              <a:spcAft>
                <a:spcPts val="600"/>
              </a:spcAft>
            </a:pPr>
            <a:r>
              <a:rPr lang="cs-CZ" sz="1602" kern="1200" dirty="0">
                <a:solidFill>
                  <a:schemeClr val="tx1"/>
                </a:solidFill>
                <a:latin typeface="fccTYPO" pitchFamily="2" charset="0"/>
              </a:rPr>
              <a:t>DPZ – </a:t>
            </a:r>
            <a:r>
              <a:rPr lang="cs-CZ" sz="1602" dirty="0">
                <a:latin typeface="fccTYPO Super Thin" pitchFamily="2" charset="0"/>
              </a:rPr>
              <a:t>Dálkový průzkum Země</a:t>
            </a:r>
            <a:endParaRPr lang="cs-CZ" dirty="0">
              <a:latin typeface="fccTYPO Sup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62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D6C06-BEDE-5DD4-2F06-0F41C2E2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268704C6-5E69-3CC6-2CC6-97FAF43A2BFF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30</a:t>
            </a:fld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654BF0-4E8F-24FD-E128-5611091A6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9" y="1200992"/>
            <a:ext cx="5766355" cy="33936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E6CAA2-7D71-35B1-1B75-591ABC2AA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42" y="1200992"/>
            <a:ext cx="5840599" cy="339366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A80DB13-D3BE-122A-49C3-CCB7057C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69" y="373004"/>
            <a:ext cx="11443578" cy="727405"/>
          </a:xfrm>
        </p:spPr>
        <p:txBody>
          <a:bodyPr>
            <a:noAutofit/>
          </a:bodyPr>
          <a:lstStyle/>
          <a:p>
            <a:r>
              <a:rPr lang="cs-CZ" sz="4000" cap="all" dirty="0"/>
              <a:t>Porovnání klasifikačních modelů – Čestice</a:t>
            </a:r>
          </a:p>
        </p:txBody>
      </p:sp>
      <p:pic>
        <p:nvPicPr>
          <p:cNvPr id="10" name="Obrázek 9">
            <a:hlinkClick r:id="rId5"/>
            <a:extLst>
              <a:ext uri="{FF2B5EF4-FFF2-40B4-BE49-F238E27FC236}">
                <a16:creationId xmlns:a16="http://schemas.microsoft.com/office/drawing/2014/main" id="{03AECF2C-7D31-6481-BF3B-5C1E76D9D7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47E4652-1CD2-C500-F0B4-BBC2E1F1DBFF}"/>
              </a:ext>
            </a:extLst>
          </p:cNvPr>
          <p:cNvSpPr txBox="1"/>
          <p:nvPr/>
        </p:nvSpPr>
        <p:spPr>
          <a:xfrm>
            <a:off x="4712460" y="5259158"/>
            <a:ext cx="2767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Light" pitchFamily="2" charset="0"/>
              </a:rPr>
              <a:t>porovnání modelů: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zaplavené plochy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165EDE-00AC-87CD-44DD-3FBE34E2476A}"/>
              </a:ext>
            </a:extLst>
          </p:cNvPr>
          <p:cNvSpPr txBox="1"/>
          <p:nvPr/>
        </p:nvSpPr>
        <p:spPr>
          <a:xfrm>
            <a:off x="0" y="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S6</a:t>
            </a:r>
          </a:p>
        </p:txBody>
      </p:sp>
    </p:spTree>
    <p:extLst>
      <p:ext uri="{BB962C8B-B14F-4D97-AF65-F5344CB8AC3E}">
        <p14:creationId xmlns:p14="http://schemas.microsoft.com/office/powerpoint/2010/main" val="1393789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5FA74-00D9-0648-866D-D4F42B2BF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diagram,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2F8BD7D5-4E18-8D3B-CD06-E54F03B99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25" y="0"/>
            <a:ext cx="4578407" cy="6858000"/>
          </a:xfrm>
          <a:prstGeom prst="rect">
            <a:avLst/>
          </a:prstGeom>
        </p:spPr>
      </p:pic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3536CC9F-0573-A7A8-DB98-B077D577124C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31</a:t>
            </a:fld>
            <a:endParaRPr lang="cs-CZ" sz="3600" dirty="0"/>
          </a:p>
        </p:txBody>
      </p:sp>
      <p:pic>
        <p:nvPicPr>
          <p:cNvPr id="5" name="Obrázek 4" descr="Obsah obrázku text, diagram, snímek obrazovky, mapa&#10;&#10;Obsah generovaný pomocí AI může být nesprávný.">
            <a:extLst>
              <a:ext uri="{FF2B5EF4-FFF2-40B4-BE49-F238E27FC236}">
                <a16:creationId xmlns:a16="http://schemas.microsoft.com/office/drawing/2014/main" id="{7FAFF02E-91C4-6B3D-7DBA-74F4B4C34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432" y="0"/>
            <a:ext cx="4582693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817913-AE06-CFAB-D7AF-E10936677498}"/>
              </a:ext>
            </a:extLst>
          </p:cNvPr>
          <p:cNvSpPr txBox="1"/>
          <p:nvPr/>
        </p:nvSpPr>
        <p:spPr>
          <a:xfrm>
            <a:off x="1393360" y="5050135"/>
            <a:ext cx="4227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ccTYPO" pitchFamily="2" charset="0"/>
              </a:rPr>
              <a:t>ØF1: </a:t>
            </a:r>
            <a:r>
              <a:rPr lang="cs-CZ" dirty="0">
                <a:latin typeface="fccTYPO Super Thin" pitchFamily="2" charset="0"/>
              </a:rPr>
              <a:t>0,852</a:t>
            </a:r>
          </a:p>
          <a:p>
            <a:r>
              <a:rPr lang="cs-CZ" dirty="0">
                <a:latin typeface="fccTYPO" pitchFamily="2" charset="0"/>
              </a:rPr>
              <a:t>ØOA: </a:t>
            </a:r>
            <a:r>
              <a:rPr lang="cs-CZ" dirty="0">
                <a:latin typeface="fccTYPO Super Thin" pitchFamily="2" charset="0"/>
              </a:rPr>
              <a:t>0,93</a:t>
            </a:r>
          </a:p>
          <a:p>
            <a:r>
              <a:rPr lang="cs-CZ" dirty="0" err="1">
                <a:latin typeface="fccTYPO" pitchFamily="2" charset="0"/>
              </a:rPr>
              <a:t>ØKappa</a:t>
            </a:r>
            <a:r>
              <a:rPr lang="cs-CZ" dirty="0">
                <a:latin typeface="fccTYPO" pitchFamily="2" charset="0"/>
              </a:rPr>
              <a:t>: </a:t>
            </a:r>
            <a:r>
              <a:rPr lang="cs-CZ" dirty="0">
                <a:latin typeface="fccTYPO Super Thin" pitchFamily="2" charset="0"/>
              </a:rPr>
              <a:t>0,706</a:t>
            </a:r>
          </a:p>
        </p:txBody>
      </p:sp>
      <p:pic>
        <p:nvPicPr>
          <p:cNvPr id="12" name="Obrázek 11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84ECDB5E-AC73-D4A1-73CE-A734C5ACF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8943"/>
            <a:ext cx="2873248" cy="2860113"/>
          </a:xfrm>
          <a:prstGeom prst="rect">
            <a:avLst/>
          </a:prstGeom>
        </p:spPr>
      </p:pic>
      <p:sp>
        <p:nvSpPr>
          <p:cNvPr id="13" name="Rámeček 12">
            <a:extLst>
              <a:ext uri="{FF2B5EF4-FFF2-40B4-BE49-F238E27FC236}">
                <a16:creationId xmlns:a16="http://schemas.microsoft.com/office/drawing/2014/main" id="{6C8BE77A-7C65-5C1B-5AC2-913CEA257B84}"/>
              </a:ext>
            </a:extLst>
          </p:cNvPr>
          <p:cNvSpPr/>
          <p:nvPr/>
        </p:nvSpPr>
        <p:spPr>
          <a:xfrm>
            <a:off x="5034846" y="2244488"/>
            <a:ext cx="2300568" cy="2338801"/>
          </a:xfrm>
          <a:prstGeom prst="frame">
            <a:avLst>
              <a:gd name="adj1" fmla="val 1178"/>
            </a:avLst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Rámeček 1">
            <a:extLst>
              <a:ext uri="{FF2B5EF4-FFF2-40B4-BE49-F238E27FC236}">
                <a16:creationId xmlns:a16="http://schemas.microsoft.com/office/drawing/2014/main" id="{4E9BD99D-653C-F2C6-8186-E90743CF49CB}"/>
              </a:ext>
            </a:extLst>
          </p:cNvPr>
          <p:cNvSpPr/>
          <p:nvPr/>
        </p:nvSpPr>
        <p:spPr>
          <a:xfrm>
            <a:off x="7307116" y="0"/>
            <a:ext cx="2300568" cy="2338801"/>
          </a:xfrm>
          <a:prstGeom prst="frame">
            <a:avLst>
              <a:gd name="adj1" fmla="val 1178"/>
            </a:avLst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38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2FE8F-0666-D024-D2B8-D973F553F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36EF049D-5972-E20D-0E9A-29955B57ECE5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32</a:t>
            </a:fld>
            <a:endParaRPr lang="cs-CZ" sz="3600" dirty="0"/>
          </a:p>
        </p:txBody>
      </p:sp>
      <p:pic>
        <p:nvPicPr>
          <p:cNvPr id="4" name="Grafický objekt 1">
            <a:extLst>
              <a:ext uri="{FF2B5EF4-FFF2-40B4-BE49-F238E27FC236}">
                <a16:creationId xmlns:a16="http://schemas.microsoft.com/office/drawing/2014/main" id="{10C56F46-114D-8B49-7570-5B1A0AA93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549" y="1537259"/>
            <a:ext cx="6664408" cy="3057398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C49252BC-CDA7-A7B0-BC4F-E1EB329A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all" dirty="0"/>
              <a:t>Detekce objektů – sad Trpík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9D64BB-E242-450B-AC91-60A6338B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63" y="2198259"/>
            <a:ext cx="4751288" cy="2396398"/>
          </a:xfrm>
          <a:prstGeom prst="rect">
            <a:avLst/>
          </a:prstGeom>
        </p:spPr>
      </p:pic>
      <p:pic>
        <p:nvPicPr>
          <p:cNvPr id="9" name="Obrázek 8">
            <a:hlinkClick r:id="rId6"/>
            <a:extLst>
              <a:ext uri="{FF2B5EF4-FFF2-40B4-BE49-F238E27FC236}">
                <a16:creationId xmlns:a16="http://schemas.microsoft.com/office/drawing/2014/main" id="{80D57C7E-CBC2-72A2-EFB7-2B34EC88C5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340" y="4594657"/>
            <a:ext cx="2160000" cy="216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FCA381-F489-BAFA-9F9D-E7791D93C280}"/>
              </a:ext>
            </a:extLst>
          </p:cNvPr>
          <p:cNvSpPr txBox="1"/>
          <p:nvPr/>
        </p:nvSpPr>
        <p:spPr>
          <a:xfrm>
            <a:off x="4683885" y="5259158"/>
            <a:ext cx="282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fccTYPO Light" pitchFamily="2" charset="0"/>
              </a:rPr>
              <a:t>detekce objektů:</a:t>
            </a:r>
          </a:p>
          <a:p>
            <a:pPr algn="ctr"/>
            <a:r>
              <a:rPr lang="cs-CZ" sz="2400" dirty="0">
                <a:latin typeface="fccTYPO Super Thin" pitchFamily="2" charset="0"/>
              </a:rPr>
              <a:t>inventarizace sadu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1AA760F-5201-7595-951D-5E8B3ADD1FB9}"/>
              </a:ext>
            </a:extLst>
          </p:cNvPr>
          <p:cNvSpPr txBox="1"/>
          <p:nvPr/>
        </p:nvSpPr>
        <p:spPr>
          <a:xfrm>
            <a:off x="0" y="0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fccTYPO Outline Black" pitchFamily="2" charset="0"/>
              </a:rPr>
              <a:t>S7</a:t>
            </a:r>
          </a:p>
        </p:txBody>
      </p:sp>
    </p:spTree>
    <p:extLst>
      <p:ext uri="{BB962C8B-B14F-4D97-AF65-F5344CB8AC3E}">
        <p14:creationId xmlns:p14="http://schemas.microsoft.com/office/powerpoint/2010/main" val="2774010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E4CCA-020F-7315-EBF8-D783A32F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10209284-CA41-DB61-C084-4FA785DA4045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33</a:t>
            </a:fld>
            <a:endParaRPr lang="cs-CZ" sz="3600" dirty="0"/>
          </a:p>
        </p:txBody>
      </p:sp>
      <p:pic>
        <p:nvPicPr>
          <p:cNvPr id="3" name="Obrázek 2" descr="Obsah obrázku snímek obrazovky, text, umění&#10;&#10;Obsah generovaný pomocí AI může být nesprávný.">
            <a:extLst>
              <a:ext uri="{FF2B5EF4-FFF2-40B4-BE49-F238E27FC236}">
                <a16:creationId xmlns:a16="http://schemas.microsoft.com/office/drawing/2014/main" id="{F839581B-2563-F146-35E0-79EF420B6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40" y="11875"/>
            <a:ext cx="11392120" cy="56960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6D2378E-AAF4-B694-5D66-B32B11C04DD3}"/>
              </a:ext>
            </a:extLst>
          </p:cNvPr>
          <p:cNvSpPr txBox="1"/>
          <p:nvPr/>
        </p:nvSpPr>
        <p:spPr>
          <a:xfrm>
            <a:off x="2068083" y="5992528"/>
            <a:ext cx="805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fccTYPO" pitchFamily="2" charset="0"/>
              </a:rPr>
              <a:t>F1: </a:t>
            </a:r>
            <a:r>
              <a:rPr lang="cs-CZ" dirty="0">
                <a:latin typeface="fccTYPO Super Thin" pitchFamily="2" charset="0"/>
              </a:rPr>
              <a:t>0,966; </a:t>
            </a:r>
            <a:r>
              <a:rPr lang="cs-CZ" dirty="0">
                <a:latin typeface="fccTYPO" pitchFamily="2" charset="0"/>
              </a:rPr>
              <a:t>OA: </a:t>
            </a:r>
            <a:r>
              <a:rPr lang="cs-CZ" dirty="0">
                <a:latin typeface="fccTYPO Super Thin" pitchFamily="2" charset="0"/>
              </a:rPr>
              <a:t>0,933; </a:t>
            </a:r>
            <a:r>
              <a:rPr lang="cs-CZ" dirty="0">
                <a:latin typeface="fccTYPO" pitchFamily="2" charset="0"/>
              </a:rPr>
              <a:t>Uživatelská přesnost: </a:t>
            </a:r>
            <a:r>
              <a:rPr lang="cs-CZ" dirty="0">
                <a:latin typeface="fccTYPO Super Thin" pitchFamily="2" charset="0"/>
              </a:rPr>
              <a:t>0,933; </a:t>
            </a:r>
            <a:r>
              <a:rPr lang="cs-CZ" dirty="0">
                <a:latin typeface="fccTYPO" pitchFamily="2" charset="0"/>
              </a:rPr>
              <a:t>Producentova přesnost: </a:t>
            </a:r>
            <a:r>
              <a:rPr lang="cs-CZ" dirty="0">
                <a:latin typeface="fccTYPO Super Thin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4994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D2EE2-75AC-2E6D-3247-FCF21CA1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all" dirty="0"/>
              <a:t>Zhodnocení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BC197A-33AF-2C86-020D-F3585E68A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fccTYPO Semi Bold" pitchFamily="2" charset="0"/>
              </a:rPr>
              <a:t>DL</a:t>
            </a:r>
            <a:r>
              <a:rPr lang="cs-CZ" dirty="0"/>
              <a:t> a SVM nejvyšší přesnost</a:t>
            </a:r>
          </a:p>
          <a:p>
            <a:r>
              <a:rPr lang="cs-CZ" dirty="0"/>
              <a:t>Spektrální indexy přinesly zlepšení</a:t>
            </a:r>
          </a:p>
          <a:p>
            <a:pPr lvl="1"/>
            <a:r>
              <a:rPr lang="cs-CZ" dirty="0"/>
              <a:t>MGLI2 – Vraclav 0,943 / 0,86 → </a:t>
            </a:r>
            <a:r>
              <a:rPr lang="cs-CZ" b="1" dirty="0">
                <a:latin typeface="fccTYPO Semi Bold" pitchFamily="2" charset="0"/>
              </a:rPr>
              <a:t>1 / 0,938  </a:t>
            </a:r>
            <a:r>
              <a:rPr lang="cs-CZ" dirty="0"/>
              <a:t>(SVM / RT)</a:t>
            </a:r>
          </a:p>
          <a:p>
            <a:pPr lvl="1"/>
            <a:r>
              <a:rPr lang="cs-CZ" dirty="0"/>
              <a:t>SNDGR – Albánie 0,705 → </a:t>
            </a:r>
            <a:r>
              <a:rPr lang="cs-CZ" b="1" dirty="0">
                <a:latin typeface="fccTYPO Semi Bold" pitchFamily="2" charset="0"/>
              </a:rPr>
              <a:t>0,915</a:t>
            </a:r>
            <a:r>
              <a:rPr lang="cs-CZ" dirty="0"/>
              <a:t>  (ISO)</a:t>
            </a:r>
          </a:p>
          <a:p>
            <a:pPr lvl="1"/>
            <a:r>
              <a:rPr lang="cs-CZ" dirty="0"/>
              <a:t>GBRWI – Čestice 0,746 → </a:t>
            </a:r>
            <a:r>
              <a:rPr lang="cs-CZ" b="1" dirty="0">
                <a:latin typeface="fccTYPO Semi Bold" pitchFamily="2" charset="0"/>
              </a:rPr>
              <a:t>0,792</a:t>
            </a:r>
            <a:r>
              <a:rPr lang="cs-CZ" dirty="0"/>
              <a:t>  (ISO)</a:t>
            </a:r>
          </a:p>
          <a:p>
            <a:r>
              <a:rPr lang="cs-CZ" dirty="0"/>
              <a:t>Problematické přechodové zóny, spektrální šum a nedostatečná barevná separace tříd</a:t>
            </a:r>
          </a:p>
          <a:p>
            <a:r>
              <a:rPr lang="cs-CZ" dirty="0"/>
              <a:t>RGB </a:t>
            </a:r>
            <a:r>
              <a:rPr lang="cs-CZ" dirty="0">
                <a:latin typeface="fccTYPO Super Thin" pitchFamily="2" charset="0"/>
              </a:rPr>
              <a:t>(zvýraznění) </a:t>
            </a:r>
            <a:r>
              <a:rPr lang="cs-CZ" dirty="0"/>
              <a:t>→ základ i pro složitější jevy</a:t>
            </a:r>
          </a:p>
          <a:p>
            <a:r>
              <a:rPr lang="cs-CZ" dirty="0"/>
              <a:t>DL ačkoliv často nejlepší, výpočetní náročnost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8BA8F7BB-690B-3396-3D72-875D1CB1C06A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34</a:t>
            </a:fld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51795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B3C42-D2AE-5AA4-4DC0-2723D86BC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stroj/přístroj, hračka, robot&#10;&#10;Obsah generovaný pomocí AI může být nesprávný.">
            <a:extLst>
              <a:ext uri="{FF2B5EF4-FFF2-40B4-BE49-F238E27FC236}">
                <a16:creationId xmlns:a16="http://schemas.microsoft.com/office/drawing/2014/main" id="{CC89DD9B-0B67-9928-3E58-A4CBE0FD5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08" y="-77189"/>
            <a:ext cx="10522574" cy="701237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B2C79-4765-9604-CE53-FFB6D45B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/>
              <a:t>Děkuji za Vaši pozornost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89D1CD0F-F560-0AB2-6E1D-D7792EE27F7A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35</a:t>
            </a:fld>
            <a:endParaRPr lang="cs-CZ" sz="3600" dirty="0"/>
          </a:p>
        </p:txBody>
      </p:sp>
      <p:pic>
        <p:nvPicPr>
          <p:cNvPr id="9" name="Obrázek 8" descr="Obsah obrázku Grafika, kruh, grafický design, Barevnost&#10;&#10;Obsah generovaný pomocí AI může být nesprávný.">
            <a:extLst>
              <a:ext uri="{FF2B5EF4-FFF2-40B4-BE49-F238E27FC236}">
                <a16:creationId xmlns:a16="http://schemas.microsoft.com/office/drawing/2014/main" id="{AA4F382D-7FE7-C88A-0860-6E08F4D68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447" y="268286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0CE10-1273-5B9D-6DAF-4F7B13DB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BB1E-E424-6727-B928-6BA0319F2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/>
              <a:t>Otázky od vedoucího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C4BE5-7543-4BE3-A57B-12C296BD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0139"/>
            <a:ext cx="10515600" cy="1749261"/>
          </a:xfrm>
        </p:spPr>
        <p:txBody>
          <a:bodyPr>
            <a:normAutofit/>
          </a:bodyPr>
          <a:lstStyle/>
          <a:p>
            <a:r>
              <a:rPr lang="cs-CZ" dirty="0"/>
              <a:t>Jaké jsou limity využívání RGB dat při klasifikaci vegetačních typů a jak by se výsledky mohly změnit při použití multispektrálních nebo hyperspektrálních senzorů (kdyby nebylo zadání práce omezeno na RGB data)?</a:t>
            </a:r>
          </a:p>
          <a:p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6136930-910B-3292-6899-2320E8E9F04E}"/>
              </a:ext>
            </a:extLst>
          </p:cNvPr>
          <p:cNvSpPr txBox="1">
            <a:spLocks/>
          </p:cNvSpPr>
          <p:nvPr/>
        </p:nvSpPr>
        <p:spPr>
          <a:xfrm>
            <a:off x="838200" y="2844800"/>
            <a:ext cx="11099800" cy="369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latin typeface="fccTYPO Super Thin" pitchFamily="2" charset="0"/>
              </a:rPr>
              <a:t>absence </a:t>
            </a:r>
            <a:r>
              <a:rPr lang="cs-CZ" sz="2200" dirty="0" err="1">
                <a:latin typeface="fccTYPO Super Thin" pitchFamily="2" charset="0"/>
              </a:rPr>
              <a:t>red</a:t>
            </a:r>
            <a:r>
              <a:rPr lang="cs-CZ" sz="2200" dirty="0">
                <a:latin typeface="fccTYPO Super Thin" pitchFamily="2" charset="0"/>
              </a:rPr>
              <a:t>-edge a NIR/SWIR → slabá citlivost na chlorofyl/vodu</a:t>
            </a:r>
          </a:p>
          <a:p>
            <a:r>
              <a:rPr lang="cs-CZ" sz="2200" dirty="0">
                <a:latin typeface="fccTYPO Super Thin" pitchFamily="2" charset="0"/>
              </a:rPr>
              <a:t>RE+NIR → lepší separace vegetace, vody, stresu rostlin</a:t>
            </a:r>
          </a:p>
          <a:p>
            <a:r>
              <a:rPr lang="cs-CZ" sz="2200" dirty="0">
                <a:latin typeface="fccTYPO Super Thin" pitchFamily="2" charset="0"/>
              </a:rPr>
              <a:t>SWIR → výrazně lepší separace spáleniště nebo vlhkých ploch</a:t>
            </a:r>
          </a:p>
          <a:p>
            <a:r>
              <a:rPr lang="cs-CZ" sz="2200" dirty="0" err="1">
                <a:latin typeface="fccTYPO Super Thin" pitchFamily="2" charset="0"/>
              </a:rPr>
              <a:t>hyperspektrál</a:t>
            </a:r>
            <a:r>
              <a:rPr lang="cs-CZ" sz="2200" dirty="0">
                <a:latin typeface="fccTYPO Super Thin" pitchFamily="2" charset="0"/>
              </a:rPr>
              <a:t> → druhová diferenciace vegetace</a:t>
            </a:r>
          </a:p>
          <a:p>
            <a:r>
              <a:rPr lang="cs-CZ" sz="2200" dirty="0">
                <a:latin typeface="fccTYPO Super Thin" pitchFamily="2" charset="0"/>
              </a:rPr>
              <a:t>nárůst OA/F1/Kappa - lepší separace v přechodových zónách a menší záměně tříd</a:t>
            </a:r>
          </a:p>
          <a:p>
            <a:endParaRPr lang="cs-CZ" sz="2200" dirty="0">
              <a:latin typeface="fccTYPO Super Thin" pitchFamily="2" charset="0"/>
            </a:endParaRPr>
          </a:p>
          <a:p>
            <a:r>
              <a:rPr lang="cs-CZ" sz="2200" dirty="0">
                <a:latin typeface="fccTYPO Super Thin" pitchFamily="2" charset="0"/>
              </a:rPr>
              <a:t>nutná radiometrická kalibrace a nižší GSD (komerční kamery)</a:t>
            </a:r>
          </a:p>
        </p:txBody>
      </p:sp>
    </p:spTree>
    <p:extLst>
      <p:ext uri="{BB962C8B-B14F-4D97-AF65-F5344CB8AC3E}">
        <p14:creationId xmlns:p14="http://schemas.microsoft.com/office/powerpoint/2010/main" val="955478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6F73B-312F-3DB6-0D3D-A67A2DBE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/>
              <a:t>Otázky od oponenta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A1FD0C2-4A26-B068-F117-964979FA0FCF}"/>
              </a:ext>
            </a:extLst>
          </p:cNvPr>
          <p:cNvSpPr txBox="1">
            <a:spLocks/>
          </p:cNvSpPr>
          <p:nvPr/>
        </p:nvSpPr>
        <p:spPr>
          <a:xfrm>
            <a:off x="838200" y="1108239"/>
            <a:ext cx="10515600" cy="17492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1) Jakými pravidly jste se řídil při definování trénovacích ploch pro řízenou klasifikaci obrazu?</a:t>
            </a:r>
          </a:p>
          <a:p>
            <a:pPr marL="0" indent="0">
              <a:buNone/>
            </a:pPr>
            <a:r>
              <a:rPr lang="cs-CZ" dirty="0"/>
              <a:t>2) Jak by se daly navržené softwarové nástroje integrovat do jednotné platformy pro uživatele bez technického zázemí?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03B7AF2-7D18-DDBA-8F1E-C3A2F5016009}"/>
              </a:ext>
            </a:extLst>
          </p:cNvPr>
          <p:cNvSpPr txBox="1">
            <a:spLocks/>
          </p:cNvSpPr>
          <p:nvPr/>
        </p:nvSpPr>
        <p:spPr>
          <a:xfrm>
            <a:off x="838200" y="2857500"/>
            <a:ext cx="11099800" cy="369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200" dirty="0">
              <a:latin typeface="fccTYPO Super Thin" pitchFamily="2" charset="0"/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BD8B893-3E43-35FA-D1EE-36ACBF7D8B41}"/>
              </a:ext>
            </a:extLst>
          </p:cNvPr>
          <p:cNvSpPr txBox="1">
            <a:spLocks/>
          </p:cNvSpPr>
          <p:nvPr/>
        </p:nvSpPr>
        <p:spPr>
          <a:xfrm>
            <a:off x="838200" y="2844800"/>
            <a:ext cx="10909300" cy="369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ccTYP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>
                <a:latin typeface="fccTYPO Super Thin" pitchFamily="2" charset="0"/>
              </a:rPr>
              <a:t>1) definované schéma; vizuálně homogenní oblasti (zachycení všech vzorků)</a:t>
            </a:r>
          </a:p>
          <a:p>
            <a:r>
              <a:rPr lang="cs-CZ" sz="2200" dirty="0">
                <a:latin typeface="fccTYPO Super Thin" pitchFamily="2" charset="0"/>
              </a:rPr>
              <a:t>vyhýbání křížení tříd, stínům; stejné množiny pro strojové učení i DL</a:t>
            </a:r>
          </a:p>
          <a:p>
            <a:pPr marL="0" indent="0">
              <a:buNone/>
            </a:pPr>
            <a:endParaRPr lang="cs-CZ" sz="2200" dirty="0">
              <a:latin typeface="fccTYPO Super Thin" pitchFamily="2" charset="0"/>
            </a:endParaRPr>
          </a:p>
          <a:p>
            <a:pPr marL="0" indent="0">
              <a:buNone/>
            </a:pPr>
            <a:r>
              <a:rPr lang="cs-CZ" sz="2200" dirty="0">
                <a:latin typeface="fccTYPO Super Thin" pitchFamily="2" charset="0"/>
              </a:rPr>
              <a:t>2) aktuálně nástroje s jednoduchým GUI prostředím; Python + popis spuštění na GitHub</a:t>
            </a:r>
          </a:p>
          <a:p>
            <a:r>
              <a:rPr lang="cs-CZ" sz="2200" dirty="0">
                <a:latin typeface="fccTYPO Super Thin" pitchFamily="2" charset="0"/>
              </a:rPr>
              <a:t>možnost sloučení do jedné </a:t>
            </a:r>
            <a:r>
              <a:rPr lang="cs-CZ" sz="2200" dirty="0" err="1">
                <a:latin typeface="fccTYPO Super Thin" pitchFamily="2" charset="0"/>
              </a:rPr>
              <a:t>app</a:t>
            </a:r>
            <a:r>
              <a:rPr lang="cs-CZ" sz="2200" dirty="0">
                <a:latin typeface="fccTYPO Super Thin" pitchFamily="2" charset="0"/>
              </a:rPr>
              <a:t> s nápovědou a interaktivním UI</a:t>
            </a:r>
          </a:p>
          <a:p>
            <a:r>
              <a:rPr lang="cs-CZ" sz="2200" dirty="0">
                <a:latin typeface="fccTYPO Super Thin" pitchFamily="2" charset="0"/>
              </a:rPr>
              <a:t>případně desktop </a:t>
            </a:r>
            <a:r>
              <a:rPr lang="cs-CZ" sz="2200" dirty="0" err="1">
                <a:latin typeface="fccTYPO Super Thin" pitchFamily="2" charset="0"/>
              </a:rPr>
              <a:t>app</a:t>
            </a:r>
            <a:r>
              <a:rPr lang="cs-CZ" sz="2200" dirty="0">
                <a:latin typeface="fccTYPO Super Thin" pitchFamily="2" charset="0"/>
              </a:rPr>
              <a:t> (</a:t>
            </a:r>
            <a:r>
              <a:rPr lang="cs-CZ" sz="2200" dirty="0" err="1">
                <a:latin typeface="fccTYPO Super Thin" pitchFamily="2" charset="0"/>
              </a:rPr>
              <a:t>PyInstaller</a:t>
            </a:r>
            <a:r>
              <a:rPr lang="cs-CZ" sz="2200" dirty="0">
                <a:latin typeface="fccTYPO Super Thin" pitchFamily="2" charset="0"/>
              </a:rPr>
              <a:t> + Inno Setup) nebo </a:t>
            </a:r>
            <a:r>
              <a:rPr lang="cs-CZ" sz="2200" dirty="0" err="1">
                <a:latin typeface="fccTYPO Super Thin" pitchFamily="2" charset="0"/>
              </a:rPr>
              <a:t>webapp</a:t>
            </a:r>
            <a:r>
              <a:rPr lang="cs-CZ" sz="2200" dirty="0">
                <a:latin typeface="fccTYPO Super Thin" pitchFamily="2" charset="0"/>
              </a:rPr>
              <a:t> (lokální / serverová):</a:t>
            </a:r>
          </a:p>
          <a:p>
            <a:pPr lvl="1"/>
            <a:r>
              <a:rPr lang="cs-CZ" sz="1800" dirty="0">
                <a:latin typeface="fccTYPO Light" pitchFamily="2" charset="0"/>
              </a:rPr>
              <a:t>frontend: </a:t>
            </a:r>
            <a:r>
              <a:rPr lang="cs-CZ" sz="1800" dirty="0" err="1">
                <a:latin typeface="fccTYPO Super Thin" pitchFamily="2" charset="0"/>
              </a:rPr>
              <a:t>React</a:t>
            </a:r>
            <a:r>
              <a:rPr lang="cs-CZ" sz="1800" dirty="0">
                <a:latin typeface="fccTYPO Super Thin" pitchFamily="2" charset="0"/>
              </a:rPr>
              <a:t>; </a:t>
            </a:r>
            <a:r>
              <a:rPr lang="cs-CZ" sz="1800" dirty="0">
                <a:latin typeface="fccTYPO Light" pitchFamily="2" charset="0"/>
              </a:rPr>
              <a:t>API: </a:t>
            </a:r>
            <a:r>
              <a:rPr lang="cs-CZ" sz="1800" dirty="0" err="1">
                <a:latin typeface="fccTYPO Super Thin" pitchFamily="2" charset="0"/>
              </a:rPr>
              <a:t>FastAPI</a:t>
            </a:r>
            <a:r>
              <a:rPr lang="cs-CZ" sz="1800" dirty="0">
                <a:latin typeface="fccTYPO Super Thin" pitchFamily="2" charset="0"/>
              </a:rPr>
              <a:t> + </a:t>
            </a:r>
            <a:r>
              <a:rPr lang="cs-CZ" sz="1800" dirty="0">
                <a:latin typeface="fccTYPO Light" pitchFamily="2" charset="0"/>
              </a:rPr>
              <a:t>fronta úloh </a:t>
            </a:r>
            <a:r>
              <a:rPr lang="cs-CZ" sz="1800" dirty="0" err="1">
                <a:latin typeface="fccTYPO Super Thin" pitchFamily="2" charset="0"/>
              </a:rPr>
              <a:t>Redis</a:t>
            </a:r>
            <a:r>
              <a:rPr lang="cs-CZ" sz="1800" dirty="0">
                <a:latin typeface="fccTYPO Super Thin" pitchFamily="2" charset="0"/>
              </a:rPr>
              <a:t>; </a:t>
            </a:r>
            <a:r>
              <a:rPr lang="cs-CZ" sz="1800" dirty="0">
                <a:latin typeface="fccTYPO Light" pitchFamily="2" charset="0"/>
              </a:rPr>
              <a:t>uložiště: </a:t>
            </a:r>
            <a:r>
              <a:rPr lang="cs-CZ" sz="1800" dirty="0">
                <a:latin typeface="fccTYPO Super Thin" pitchFamily="2" charset="0"/>
              </a:rPr>
              <a:t>lokální disk serveru nebo </a:t>
            </a:r>
            <a:r>
              <a:rPr lang="cs-CZ" sz="1800" dirty="0">
                <a:latin typeface="fccTYPO Light" pitchFamily="2" charset="0"/>
              </a:rPr>
              <a:t>frontend:</a:t>
            </a:r>
            <a:r>
              <a:rPr lang="cs-CZ" sz="1800" dirty="0">
                <a:latin typeface="fccTYPO Super Thin" pitchFamily="2" charset="0"/>
              </a:rPr>
              <a:t> </a:t>
            </a:r>
            <a:r>
              <a:rPr lang="cs-CZ" sz="1800" dirty="0" err="1">
                <a:latin typeface="fccTYPO Super Thin" pitchFamily="2" charset="0"/>
              </a:rPr>
              <a:t>React</a:t>
            </a:r>
            <a:r>
              <a:rPr lang="cs-CZ" sz="1800" dirty="0">
                <a:latin typeface="fccTYPO Super Thin" pitchFamily="2" charset="0"/>
              </a:rPr>
              <a:t> + </a:t>
            </a:r>
            <a:r>
              <a:rPr lang="cs-CZ" sz="1800" dirty="0" err="1">
                <a:latin typeface="fccTYPO Super Thin" pitchFamily="2" charset="0"/>
              </a:rPr>
              <a:t>Leaflet</a:t>
            </a:r>
            <a:r>
              <a:rPr lang="cs-CZ" sz="1800" dirty="0">
                <a:latin typeface="fccTYPO Super Thin" pitchFamily="2" charset="0"/>
              </a:rPr>
              <a:t>; </a:t>
            </a:r>
            <a:r>
              <a:rPr lang="cs-CZ" sz="1800" dirty="0">
                <a:latin typeface="fccTYPO Light" pitchFamily="2" charset="0"/>
              </a:rPr>
              <a:t>backend:</a:t>
            </a:r>
            <a:r>
              <a:rPr lang="cs-CZ" sz="1800" dirty="0">
                <a:latin typeface="fccTYPO Super Thin" pitchFamily="2" charset="0"/>
              </a:rPr>
              <a:t> </a:t>
            </a:r>
            <a:r>
              <a:rPr lang="cs-CZ" sz="1800" dirty="0" err="1">
                <a:latin typeface="fccTYPO Super Thin" pitchFamily="2" charset="0"/>
              </a:rPr>
              <a:t>Node.js</a:t>
            </a:r>
            <a:r>
              <a:rPr lang="cs-CZ" sz="1800" dirty="0">
                <a:latin typeface="fccTYPO Super Thin" pitchFamily="2" charset="0"/>
              </a:rPr>
              <a:t>; </a:t>
            </a:r>
            <a:r>
              <a:rPr lang="cs-CZ" sz="1800" dirty="0">
                <a:latin typeface="fccTYPO Light" pitchFamily="2" charset="0"/>
              </a:rPr>
              <a:t>Python </a:t>
            </a:r>
            <a:r>
              <a:rPr lang="cs-CZ" sz="1800" dirty="0" err="1">
                <a:latin typeface="fccTYPO Light" pitchFamily="2" charset="0"/>
              </a:rPr>
              <a:t>workers</a:t>
            </a:r>
            <a:r>
              <a:rPr lang="cs-CZ" sz="1800" dirty="0">
                <a:latin typeface="fccTYPO Light" pitchFamily="2" charset="0"/>
              </a:rPr>
              <a:t>: </a:t>
            </a:r>
            <a:r>
              <a:rPr lang="cs-CZ" sz="1800" dirty="0" err="1">
                <a:latin typeface="fccTYPO Super Thin" pitchFamily="2" charset="0"/>
              </a:rPr>
              <a:t>Docker</a:t>
            </a:r>
            <a:endParaRPr lang="cs-CZ" sz="1800" dirty="0">
              <a:latin typeface="fccTYPO Sup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6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A4649-6F1E-CD2A-CC98-4D94E2DE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58EA44-0C24-6BB5-2EB0-9051CDA44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/>
              <a:t>Prostor pro dotazy</a:t>
            </a:r>
          </a:p>
        </p:txBody>
      </p:sp>
      <p:pic>
        <p:nvPicPr>
          <p:cNvPr id="8" name="Zástupný obsah 7" descr="Obsah obrázku fotoaparát, Fotoaparáty a optika, stroj/přístroj&#10;&#10;Obsah generovaný pomocí AI může být nesprávný.">
            <a:extLst>
              <a:ext uri="{FF2B5EF4-FFF2-40B4-BE49-F238E27FC236}">
                <a16:creationId xmlns:a16="http://schemas.microsoft.com/office/drawing/2014/main" id="{5708DA1A-B91D-EEF1-7FDF-05DCF22A5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61" y="317334"/>
            <a:ext cx="6792086" cy="6018189"/>
          </a:xfrm>
        </p:spPr>
      </p:pic>
      <p:pic>
        <p:nvPicPr>
          <p:cNvPr id="9" name="Obrázek 8" descr="Obsah obrázku černobílá, nůžky&#10;&#10;Popis byl vytvořen automaticky">
            <a:extLst>
              <a:ext uri="{FF2B5EF4-FFF2-40B4-BE49-F238E27FC236}">
                <a16:creationId xmlns:a16="http://schemas.microsoft.com/office/drawing/2014/main" id="{FE58D35C-B7B7-E50D-E117-DADC13BAC7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85908" y="3218211"/>
            <a:ext cx="5568679" cy="3711039"/>
          </a:xfrm>
          <a:prstGeom prst="rect">
            <a:avLst/>
          </a:prstGeom>
        </p:spPr>
      </p:pic>
      <p:pic>
        <p:nvPicPr>
          <p:cNvPr id="11" name="Obrázek 10">
            <a:hlinkClick r:id="rId5"/>
            <a:extLst>
              <a:ext uri="{FF2B5EF4-FFF2-40B4-BE49-F238E27FC236}">
                <a16:creationId xmlns:a16="http://schemas.microsoft.com/office/drawing/2014/main" id="{9A6077CF-3582-B95F-B99F-D4C82BCB0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787" y="1743688"/>
            <a:ext cx="2432376" cy="24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8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318FC513-2BB0-74ED-EF91-CB8B5554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Případové studie</a:t>
            </a:r>
          </a:p>
        </p:txBody>
      </p:sp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6B2BA51C-4467-EF05-8FDE-34D6A28EF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4410"/>
            <a:ext cx="10515600" cy="4882553"/>
          </a:xfrm>
        </p:spPr>
        <p:txBody>
          <a:bodyPr/>
          <a:lstStyle/>
          <a:p>
            <a:r>
              <a:rPr lang="cs-CZ" b="1" dirty="0"/>
              <a:t>Vraclav: </a:t>
            </a:r>
            <a:r>
              <a:rPr lang="cs-CZ" dirty="0"/>
              <a:t>klasifikace vegetace (indexy)</a:t>
            </a:r>
          </a:p>
          <a:p>
            <a:r>
              <a:rPr lang="cs-CZ" b="1" dirty="0"/>
              <a:t>Albánie: </a:t>
            </a:r>
            <a:r>
              <a:rPr lang="cs-CZ" dirty="0"/>
              <a:t>klasifikace spáleného porostu</a:t>
            </a:r>
          </a:p>
          <a:p>
            <a:r>
              <a:rPr lang="cs-CZ" b="1" dirty="0"/>
              <a:t>Loučky: </a:t>
            </a:r>
            <a:r>
              <a:rPr lang="cs-CZ" dirty="0"/>
              <a:t>klasifikace vegetace</a:t>
            </a:r>
          </a:p>
          <a:p>
            <a:r>
              <a:rPr lang="cs-CZ" b="1" dirty="0"/>
              <a:t>Hrádek: </a:t>
            </a:r>
            <a:r>
              <a:rPr lang="cs-CZ" dirty="0"/>
              <a:t>klasifikace vegetace (3 třídy)</a:t>
            </a:r>
          </a:p>
          <a:p>
            <a:r>
              <a:rPr lang="cs-CZ" b="1" dirty="0"/>
              <a:t>Čestice: </a:t>
            </a:r>
            <a:r>
              <a:rPr lang="cs-CZ" dirty="0"/>
              <a:t>klasifikace zaplavených ploch</a:t>
            </a:r>
          </a:p>
          <a:p>
            <a:r>
              <a:rPr lang="cs-CZ" b="1" dirty="0"/>
              <a:t>Čestice II: </a:t>
            </a:r>
            <a:r>
              <a:rPr lang="cs-CZ" dirty="0"/>
              <a:t>porovnání modelů</a:t>
            </a:r>
          </a:p>
          <a:p>
            <a:r>
              <a:rPr lang="cs-CZ" b="1" dirty="0"/>
              <a:t>Trpík: </a:t>
            </a:r>
            <a:r>
              <a:rPr lang="cs-CZ" dirty="0"/>
              <a:t>detekce jednotlivých stromů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57BFF87-5EF3-8497-315B-60C6514EB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7541" y="99271"/>
            <a:ext cx="4808928" cy="6659457"/>
          </a:xfrm>
          <a:prstGeom prst="rect">
            <a:avLst/>
          </a:prstGeom>
          <a:effectLst/>
        </p:spPr>
      </p:pic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D7045AD2-FD14-1502-54DB-D959F97E385F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4</a:t>
            </a:fld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627373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91656B7-5410-AAC2-6F14-487409098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779" y="309370"/>
            <a:ext cx="7208816" cy="480404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B645A0E-6C55-3E1A-DDD4-173892EAD41C}"/>
              </a:ext>
            </a:extLst>
          </p:cNvPr>
          <p:cNvSpPr txBox="1"/>
          <p:nvPr/>
        </p:nvSpPr>
        <p:spPr>
          <a:xfrm>
            <a:off x="7814404" y="278472"/>
            <a:ext cx="490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fccTYPO" pitchFamily="2" charset="0"/>
              </a:rPr>
              <a:t>OPEN</a:t>
            </a:r>
            <a:r>
              <a:rPr lang="cs-CZ" sz="2800" dirty="0">
                <a:latin typeface="fccTYPO" pitchFamily="2" charset="0"/>
              </a:rPr>
              <a:t> A1/A3 &amp; A2</a:t>
            </a:r>
          </a:p>
        </p:txBody>
      </p:sp>
      <p:pic>
        <p:nvPicPr>
          <p:cNvPr id="14" name="Obrázek 13" descr="Obsah obrázku přeprava, letectví, letadlo, kosmická loď&#10;&#10;Obsah generovaný pomocí AI může být nesprávný.">
            <a:extLst>
              <a:ext uri="{FF2B5EF4-FFF2-40B4-BE49-F238E27FC236}">
                <a16:creationId xmlns:a16="http://schemas.microsoft.com/office/drawing/2014/main" id="{AFBAB1CD-664A-A140-1F3C-D63006703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726" y="535560"/>
            <a:ext cx="6642790" cy="44268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62159CD-8493-8328-EF9E-18B711293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358" y="3110273"/>
            <a:ext cx="6246094" cy="416240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2315117-970A-38D9-8C29-C4F29D2B9A8C}"/>
              </a:ext>
            </a:extLst>
          </p:cNvPr>
          <p:cNvSpPr txBox="1"/>
          <p:nvPr/>
        </p:nvSpPr>
        <p:spPr>
          <a:xfrm rot="19413686">
            <a:off x="6071101" y="6122384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ccTYPO Super Thin" pitchFamily="2" charset="0"/>
              </a:rPr>
              <a:t>2,19 </a:t>
            </a:r>
            <a:r>
              <a:rPr lang="cs-CZ" sz="2000" dirty="0">
                <a:latin typeface="fccTYPO Super Thin" pitchFamily="2" charset="0"/>
              </a:rPr>
              <a:t>cm</a:t>
            </a:r>
            <a:r>
              <a:rPr lang="cs-CZ" dirty="0">
                <a:latin typeface="fccTYPO Super Thin" pitchFamily="2" charset="0"/>
              </a:rPr>
              <a:t>/px*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F01ECBC-072D-F259-9F49-DAF434E9C8FE}"/>
              </a:ext>
            </a:extLst>
          </p:cNvPr>
          <p:cNvSpPr txBox="1"/>
          <p:nvPr/>
        </p:nvSpPr>
        <p:spPr>
          <a:xfrm rot="19787925">
            <a:off x="8779032" y="3818094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ccTYPO Super Thin" pitchFamily="2" charset="0"/>
              </a:rPr>
              <a:t>1,36 </a:t>
            </a:r>
            <a:r>
              <a:rPr lang="cs-CZ" sz="2000" dirty="0">
                <a:latin typeface="fccTYPO Super Thin" pitchFamily="2" charset="0"/>
              </a:rPr>
              <a:t>cm</a:t>
            </a:r>
            <a:r>
              <a:rPr lang="cs-CZ" dirty="0">
                <a:latin typeface="fccTYPO Super Thin" pitchFamily="2" charset="0"/>
              </a:rPr>
              <a:t>/px*</a:t>
            </a:r>
          </a:p>
        </p:txBody>
      </p:sp>
      <p:sp>
        <p:nvSpPr>
          <p:cNvPr id="25" name="Zástupný symbol pro číslo snímku 2">
            <a:extLst>
              <a:ext uri="{FF2B5EF4-FFF2-40B4-BE49-F238E27FC236}">
                <a16:creationId xmlns:a16="http://schemas.microsoft.com/office/drawing/2014/main" id="{263FECE9-5BD4-816B-7259-6B25F73742D3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5</a:t>
            </a:fld>
            <a:endParaRPr lang="cs-CZ" sz="36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283DC86-EAB5-03CC-A50E-1576AA674B46}"/>
              </a:ext>
            </a:extLst>
          </p:cNvPr>
          <p:cNvSpPr txBox="1"/>
          <p:nvPr/>
        </p:nvSpPr>
        <p:spPr>
          <a:xfrm>
            <a:off x="4151198" y="6404504"/>
            <a:ext cx="7326413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3816">
              <a:spcAft>
                <a:spcPts val="600"/>
              </a:spcAft>
            </a:pPr>
            <a:r>
              <a:rPr lang="cs-CZ" sz="1602" kern="1200" dirty="0">
                <a:solidFill>
                  <a:schemeClr val="tx1"/>
                </a:solidFill>
                <a:latin typeface="fccTYPO Super Thin" pitchFamily="2" charset="0"/>
              </a:rPr>
              <a:t>* GSD při 50 m AGL</a:t>
            </a:r>
            <a:endParaRPr lang="cs-CZ" dirty="0">
              <a:latin typeface="fccTYPO Super Thin" pitchFamily="2" charset="0"/>
            </a:endParaRPr>
          </a:p>
        </p:txBody>
      </p:sp>
      <p:sp>
        <p:nvSpPr>
          <p:cNvPr id="28" name="Nadpis 27">
            <a:extLst>
              <a:ext uri="{FF2B5EF4-FFF2-40B4-BE49-F238E27FC236}">
                <a16:creationId xmlns:a16="http://schemas.microsoft.com/office/drawing/2014/main" id="{D3E2B1B0-19F8-DCF1-3CA7-728480F6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cap="all" dirty="0">
                <a:latin typeface="fccTYPO" pitchFamily="2" charset="0"/>
              </a:rPr>
              <a:t>Použitá UAV</a:t>
            </a:r>
            <a:endParaRPr lang="cs-CZ" cap="all" dirty="0"/>
          </a:p>
        </p:txBody>
      </p:sp>
    </p:spTree>
    <p:extLst>
      <p:ext uri="{BB962C8B-B14F-4D97-AF65-F5344CB8AC3E}">
        <p14:creationId xmlns:p14="http://schemas.microsoft.com/office/powerpoint/2010/main" val="330841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74753-4E79-F99C-1313-A93C5F26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C2DAABE1-F704-C793-A37F-1DAB37C8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Použité nástroje</a:t>
            </a:r>
          </a:p>
        </p:txBody>
      </p:sp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56251F55-1052-6525-6B38-54133B8D7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07" y="1091346"/>
            <a:ext cx="10515600" cy="4883150"/>
          </a:xfrm>
        </p:spPr>
        <p:txBody>
          <a:bodyPr/>
          <a:lstStyle/>
          <a:p>
            <a:r>
              <a:rPr lang="cs-CZ" b="1" dirty="0"/>
              <a:t>ArcGIS PRO</a:t>
            </a:r>
          </a:p>
          <a:p>
            <a:r>
              <a:rPr lang="cs-CZ" b="1" dirty="0"/>
              <a:t>6 vlastních nástrojů (open source GitHub):</a:t>
            </a:r>
          </a:p>
          <a:p>
            <a:pPr lvl="1"/>
            <a:r>
              <a:rPr lang="cs-CZ" dirty="0"/>
              <a:t>GeoShrink </a:t>
            </a:r>
            <a:r>
              <a:rPr lang="cs-CZ" dirty="0">
                <a:latin typeface="fccTYPO Super Thin" pitchFamily="2" charset="0"/>
              </a:rPr>
              <a:t>(zmenšení velikosti ortofota)</a:t>
            </a:r>
          </a:p>
          <a:p>
            <a:pPr lvl="1"/>
            <a:r>
              <a:rPr lang="cs-CZ" dirty="0"/>
              <a:t>FCC MS ImageProcessor </a:t>
            </a:r>
            <a:r>
              <a:rPr lang="cs-CZ" dirty="0">
                <a:latin typeface="fccTYPO Super Thin" pitchFamily="2" charset="0"/>
              </a:rPr>
              <a:t>(zpracování spektrálních indexů)</a:t>
            </a:r>
          </a:p>
          <a:p>
            <a:pPr lvl="1"/>
            <a:r>
              <a:rPr lang="cs-CZ" dirty="0"/>
              <a:t>MetriCalc </a:t>
            </a:r>
            <a:r>
              <a:rPr lang="cs-CZ" dirty="0">
                <a:latin typeface="fccTYPO Super Thin" pitchFamily="2" charset="0"/>
              </a:rPr>
              <a:t>(výpočet klasifikačních metrik)</a:t>
            </a:r>
          </a:p>
          <a:p>
            <a:pPr lvl="1"/>
            <a:r>
              <a:rPr lang="cs-CZ" dirty="0"/>
              <a:t>ImageMetaLocator </a:t>
            </a:r>
            <a:r>
              <a:rPr lang="cs-CZ" dirty="0">
                <a:latin typeface="fccTYPO Super Thin" pitchFamily="2" charset="0"/>
              </a:rPr>
              <a:t>(získání prostorových metadat snímků)</a:t>
            </a:r>
          </a:p>
          <a:p>
            <a:pPr lvl="1"/>
            <a:r>
              <a:rPr lang="cs-CZ" dirty="0"/>
              <a:t>UAVAreaCalc </a:t>
            </a:r>
            <a:r>
              <a:rPr lang="cs-CZ" dirty="0">
                <a:latin typeface="fccTYPO Super Thin" pitchFamily="2" charset="0"/>
              </a:rPr>
              <a:t>(výpočet plochy snímku)</a:t>
            </a:r>
          </a:p>
          <a:p>
            <a:pPr lvl="1"/>
            <a:r>
              <a:rPr lang="cs-CZ" dirty="0"/>
              <a:t>OrthophotoTool </a:t>
            </a:r>
            <a:r>
              <a:rPr lang="cs-CZ" dirty="0">
                <a:latin typeface="fccTYPO Super Thin" pitchFamily="2" charset="0"/>
              </a:rPr>
              <a:t>(extrakce metadat ortofota)</a:t>
            </a:r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8B4E4936-16A4-5BD3-E822-CAC928235FCD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6</a:t>
            </a:fld>
            <a:endParaRPr lang="cs-CZ" sz="3600" dirty="0"/>
          </a:p>
        </p:txBody>
      </p:sp>
      <p:pic>
        <p:nvPicPr>
          <p:cNvPr id="14" name="Zástupný obsah 4" descr="Obsah obrázku text, snímek obrazovky, software, Webová stránka&#10;&#10;Obsah generovaný pomocí AI může být nesprávný.">
            <a:extLst>
              <a:ext uri="{FF2B5EF4-FFF2-40B4-BE49-F238E27FC236}">
                <a16:creationId xmlns:a16="http://schemas.microsoft.com/office/drawing/2014/main" id="{C2BE9DFC-6D24-EC17-57A0-8FC8B990E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588" y="3630565"/>
            <a:ext cx="3458930" cy="2673437"/>
          </a:xfrm>
          <a:prstGeom prst="rect">
            <a:avLst/>
          </a:prstGeom>
        </p:spPr>
      </p:pic>
      <p:pic>
        <p:nvPicPr>
          <p:cNvPr id="15" name="Zástupný obsah 8" descr="Obsah obrázku text, software, Webová stránka, Počítačová ikona&#10;&#10;Obsah generovaný pomocí AI může být nesprávný.">
            <a:extLst>
              <a:ext uri="{FF2B5EF4-FFF2-40B4-BE49-F238E27FC236}">
                <a16:creationId xmlns:a16="http://schemas.microsoft.com/office/drawing/2014/main" id="{3848CC8C-9D96-BD3E-88A8-1D53BFF00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14" y="83723"/>
            <a:ext cx="4141679" cy="2343861"/>
          </a:xfrm>
          <a:prstGeom prst="rect">
            <a:avLst/>
          </a:prstGeom>
        </p:spPr>
      </p:pic>
      <p:pic>
        <p:nvPicPr>
          <p:cNvPr id="16" name="Zástupný obsah 7" descr="Obsah obrázku snímek obrazovky, text&#10;&#10;Obsah generovaný pomocí AI může být nesprávný.">
            <a:extLst>
              <a:ext uri="{FF2B5EF4-FFF2-40B4-BE49-F238E27FC236}">
                <a16:creationId xmlns:a16="http://schemas.microsoft.com/office/drawing/2014/main" id="{003A24B6-1C94-21B5-C497-3556AE2EB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453795"/>
            <a:ext cx="4379255" cy="232048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E859FF1-A8EC-EE2E-1DD5-B0B2B18A1356}"/>
              </a:ext>
            </a:extLst>
          </p:cNvPr>
          <p:cNvSpPr txBox="1"/>
          <p:nvPr/>
        </p:nvSpPr>
        <p:spPr>
          <a:xfrm>
            <a:off x="10429804" y="2387284"/>
            <a:ext cx="17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OrthophotoTool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F9B8FA1-CA54-DE6D-6746-1A8E2A8DEF07}"/>
              </a:ext>
            </a:extLst>
          </p:cNvPr>
          <p:cNvSpPr txBox="1"/>
          <p:nvPr/>
        </p:nvSpPr>
        <p:spPr>
          <a:xfrm>
            <a:off x="9743898" y="6304002"/>
            <a:ext cx="206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ImageMetaLocator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E3637C-9FBD-90EE-0138-8E30F465FEFC}"/>
              </a:ext>
            </a:extLst>
          </p:cNvPr>
          <p:cNvSpPr txBox="1"/>
          <p:nvPr/>
        </p:nvSpPr>
        <p:spPr>
          <a:xfrm>
            <a:off x="5217455" y="6488668"/>
            <a:ext cx="151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UAVAreaCalc</a:t>
            </a:r>
          </a:p>
        </p:txBody>
      </p:sp>
    </p:spTree>
    <p:extLst>
      <p:ext uri="{BB962C8B-B14F-4D97-AF65-F5344CB8AC3E}">
        <p14:creationId xmlns:p14="http://schemas.microsoft.com/office/powerpoint/2010/main" val="101009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B9353-67A7-684A-F009-ED76E09A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/>
          <a:lstStyle/>
          <a:p>
            <a:r>
              <a:rPr lang="cs-CZ" cap="all" dirty="0"/>
              <a:t>Letové plánování a akvizice dat 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:a16="http://schemas.microsoft.com/office/drawing/2014/main" id="{52E19C7C-5EFD-C868-4842-4F18C6F5B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PIX4Dcapture</a:t>
            </a:r>
          </a:p>
          <a:p>
            <a:r>
              <a:rPr lang="cs-CZ" b="1" dirty="0"/>
              <a:t>Single 2D Grid</a:t>
            </a:r>
            <a:endParaRPr lang="cs-CZ" dirty="0"/>
          </a:p>
          <a:p>
            <a:r>
              <a:rPr lang="cs-CZ" dirty="0">
                <a:latin typeface="fccTYPO Super Thin" pitchFamily="2" charset="0"/>
              </a:rPr>
              <a:t>H</a:t>
            </a:r>
            <a:r>
              <a:rPr lang="cs-CZ" dirty="0"/>
              <a:t>80% a </a:t>
            </a:r>
            <a:r>
              <a:rPr lang="cs-CZ" dirty="0">
                <a:latin typeface="fccTYPO Super Thin" pitchFamily="2" charset="0"/>
              </a:rPr>
              <a:t>V</a:t>
            </a:r>
            <a:r>
              <a:rPr lang="cs-CZ" dirty="0"/>
              <a:t>75%</a:t>
            </a:r>
            <a:r>
              <a:rPr lang="cs-CZ" dirty="0">
                <a:effectLst/>
              </a:rPr>
              <a:t> překryv</a:t>
            </a:r>
          </a:p>
          <a:p>
            <a:r>
              <a:rPr lang="cs-CZ" dirty="0"/>
              <a:t>Výška dle GSD a doby letu</a:t>
            </a:r>
          </a:p>
          <a:p>
            <a:r>
              <a:rPr lang="cs-CZ" dirty="0"/>
              <a:t>Kamera kolmo k zemi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0" name="Zástupný symbol pro číslo snímku 2">
            <a:extLst>
              <a:ext uri="{FF2B5EF4-FFF2-40B4-BE49-F238E27FC236}">
                <a16:creationId xmlns:a16="http://schemas.microsoft.com/office/drawing/2014/main" id="{485D3C2E-37A0-C914-4369-60A054F91658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7</a:t>
            </a:fld>
            <a:endParaRPr lang="cs-CZ" sz="3600" dirty="0"/>
          </a:p>
        </p:txBody>
      </p:sp>
      <p:pic>
        <p:nvPicPr>
          <p:cNvPr id="27" name="Zástupný obsah 4" descr="Obsah obrázku mapa, text, snímek obrazovky&#10;&#10;Obsah generovaný pomocí AI může být nesprávný.">
            <a:extLst>
              <a:ext uri="{FF2B5EF4-FFF2-40B4-BE49-F238E27FC236}">
                <a16:creationId xmlns:a16="http://schemas.microsoft.com/office/drawing/2014/main" id="{F60FC21B-0A5E-7639-1EDC-43C0BAB78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01" y="993484"/>
            <a:ext cx="4138131" cy="5484403"/>
          </a:xfrm>
          <a:prstGeom prst="rect">
            <a:avLst/>
          </a:prstGeom>
        </p:spPr>
      </p:pic>
      <p:pic>
        <p:nvPicPr>
          <p:cNvPr id="28" name="Obrázek 27" descr="Obsah obrázku černobílá, nůžky&#10;&#10;Popis byl vytvořen automaticky">
            <a:extLst>
              <a:ext uri="{FF2B5EF4-FFF2-40B4-BE49-F238E27FC236}">
                <a16:creationId xmlns:a16="http://schemas.microsoft.com/office/drawing/2014/main" id="{A3ECD3B4-C2E7-A10B-8FB2-560236B8D2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85908" y="3218211"/>
            <a:ext cx="5568679" cy="37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5D3A8-C412-27B0-A5E5-241B8B189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F437D-39B4-BA65-AADC-08A68C76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334"/>
            <a:ext cx="10515600" cy="727405"/>
          </a:xfrm>
        </p:spPr>
        <p:txBody>
          <a:bodyPr>
            <a:normAutofit fontScale="90000"/>
          </a:bodyPr>
          <a:lstStyle/>
          <a:p>
            <a:r>
              <a:rPr lang="cs-CZ" cap="all" dirty="0"/>
              <a:t>Příprava dat a spektrální zvýraznění</a:t>
            </a:r>
          </a:p>
        </p:txBody>
      </p:sp>
      <p:sp>
        <p:nvSpPr>
          <p:cNvPr id="25" name="Zástupný obsah 24">
            <a:extLst>
              <a:ext uri="{FF2B5EF4-FFF2-40B4-BE49-F238E27FC236}">
                <a16:creationId xmlns:a16="http://schemas.microsoft.com/office/drawing/2014/main" id="{2D426D04-D35C-62ED-8CF4-0D3CF0107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4882553"/>
          </a:xfrm>
        </p:spPr>
        <p:txBody>
          <a:bodyPr/>
          <a:lstStyle/>
          <a:p>
            <a:r>
              <a:rPr lang="cs-CZ" dirty="0"/>
              <a:t>Ortofotomozaika WebODM Lightning</a:t>
            </a:r>
          </a:p>
          <a:p>
            <a:r>
              <a:rPr lang="cs-CZ" dirty="0"/>
              <a:t>FCC MS Image Processor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0" name="Zástupný symbol pro číslo snímku 2">
            <a:extLst>
              <a:ext uri="{FF2B5EF4-FFF2-40B4-BE49-F238E27FC236}">
                <a16:creationId xmlns:a16="http://schemas.microsoft.com/office/drawing/2014/main" id="{DADBF26A-72A5-3E48-A0A9-2648A82F0C42}"/>
              </a:ext>
            </a:extLst>
          </p:cNvPr>
          <p:cNvSpPr txBox="1">
            <a:spLocks/>
          </p:cNvSpPr>
          <p:nvPr/>
        </p:nvSpPr>
        <p:spPr>
          <a:xfrm>
            <a:off x="11477611" y="6409152"/>
            <a:ext cx="68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8</a:t>
            </a:fld>
            <a:endParaRPr lang="cs-CZ" sz="3600" dirty="0"/>
          </a:p>
        </p:txBody>
      </p:sp>
      <p:pic>
        <p:nvPicPr>
          <p:cNvPr id="21" name="Obrázek 20" descr="Obsah obrázku text, snímek obrazovky, multimédia, počítač&#10;&#10;Obsah generovaný pomocí AI může být nesprávný.">
            <a:extLst>
              <a:ext uri="{FF2B5EF4-FFF2-40B4-BE49-F238E27FC236}">
                <a16:creationId xmlns:a16="http://schemas.microsoft.com/office/drawing/2014/main" id="{544D043A-9943-2163-7D4B-3DB44648B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18" y="1524371"/>
            <a:ext cx="6284178" cy="5333629"/>
          </a:xfrm>
          <a:prstGeom prst="rect">
            <a:avLst/>
          </a:prstGeom>
        </p:spPr>
      </p:pic>
      <p:pic>
        <p:nvPicPr>
          <p:cNvPr id="27" name="Obrázek 26" descr="Obsah obrázku text, číslo, software, Písmo&#10;&#10;Obsah generovaný pomocí AI může být nesprávný.">
            <a:extLst>
              <a:ext uri="{FF2B5EF4-FFF2-40B4-BE49-F238E27FC236}">
                <a16:creationId xmlns:a16="http://schemas.microsoft.com/office/drawing/2014/main" id="{129FC7F1-50FC-ED9C-90C0-A60C2F071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04" y="2790428"/>
            <a:ext cx="5008815" cy="28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1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C31EA4AE-5FDA-34DF-CDE0-57E796CD2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59927"/>
            <a:ext cx="5760000" cy="5938143"/>
          </a:xfrm>
          <a:prstGeom prst="rect">
            <a:avLst/>
          </a:prstGeom>
        </p:spPr>
      </p:pic>
      <p:pic>
        <p:nvPicPr>
          <p:cNvPr id="7" name="Obrázek 6" descr="Obsah obrázku snímek obrazovky&#10;&#10;Obsah generovaný pomocí AI může být nesprávný.">
            <a:extLst>
              <a:ext uri="{FF2B5EF4-FFF2-40B4-BE49-F238E27FC236}">
                <a16:creationId xmlns:a16="http://schemas.microsoft.com/office/drawing/2014/main" id="{4EE5AA14-10B2-6880-9070-CCE63E6D4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00" y="548998"/>
            <a:ext cx="5760000" cy="5760000"/>
          </a:xfrm>
          <a:prstGeom prst="rect">
            <a:avLst/>
          </a:prstGeom>
        </p:spPr>
      </p:pic>
      <p:sp>
        <p:nvSpPr>
          <p:cNvPr id="10" name="Zástupný symbol pro číslo snímku 2">
            <a:extLst>
              <a:ext uri="{FF2B5EF4-FFF2-40B4-BE49-F238E27FC236}">
                <a16:creationId xmlns:a16="http://schemas.microsoft.com/office/drawing/2014/main" id="{4D49F983-9405-C5BF-F82D-2057161F29DC}"/>
              </a:ext>
            </a:extLst>
          </p:cNvPr>
          <p:cNvSpPr txBox="1">
            <a:spLocks/>
          </p:cNvSpPr>
          <p:nvPr/>
        </p:nvSpPr>
        <p:spPr>
          <a:xfrm>
            <a:off x="11353800" y="6361860"/>
            <a:ext cx="804747" cy="496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2000" b="1" i="0" kern="1200">
                <a:solidFill>
                  <a:schemeClr val="tx1">
                    <a:tint val="75000"/>
                  </a:schemeClr>
                </a:solidFill>
                <a:latin typeface="fccTYPO Outline Black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2C888A-514B-3E42-92BA-F56C8962035C}" type="slidenum">
              <a:rPr lang="cs-CZ" sz="3600" smtClean="0"/>
              <a:pPr/>
              <a:t>9</a:t>
            </a:fld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11366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24504</TotalTime>
  <Words>2453</Words>
  <Application>Microsoft Macintosh PowerPoint</Application>
  <PresentationFormat>Širokoúhlá obrazovka</PresentationFormat>
  <Paragraphs>328</Paragraphs>
  <Slides>38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50" baseType="lpstr">
      <vt:lpstr>fccTYPO Light</vt:lpstr>
      <vt:lpstr>Aptos Display</vt:lpstr>
      <vt:lpstr>fccTYPO</vt:lpstr>
      <vt:lpstr>Aptos</vt:lpstr>
      <vt:lpstr>fccTYPO Super Thin</vt:lpstr>
      <vt:lpstr>Arial</vt:lpstr>
      <vt:lpstr>Times New Roman</vt:lpstr>
      <vt:lpstr>fccTYPO Semi Bold</vt:lpstr>
      <vt:lpstr>fccTYPO SuperBlack</vt:lpstr>
      <vt:lpstr>fccTYPO Medium</vt:lpstr>
      <vt:lpstr>fccTYPO Outline Black</vt:lpstr>
      <vt:lpstr>Motiv Office</vt:lpstr>
      <vt:lpstr>Klasifikace UAV obrazových dat v rámci vybraných území</vt:lpstr>
      <vt:lpstr>Cíl práce</vt:lpstr>
      <vt:lpstr>Úvod do problematiky</vt:lpstr>
      <vt:lpstr>Případové studie</vt:lpstr>
      <vt:lpstr>Použitá UAV</vt:lpstr>
      <vt:lpstr>Použité nástroje</vt:lpstr>
      <vt:lpstr>Letové plánování a akvizice dat </vt:lpstr>
      <vt:lpstr>Příprava dat a spektrální zvýraznění</vt:lpstr>
      <vt:lpstr>Prezentace aplikace PowerPoint</vt:lpstr>
      <vt:lpstr>Trénování a vyhodnocení</vt:lpstr>
      <vt:lpstr>Vyhodnocení přesnosti klasifikace</vt:lpstr>
      <vt:lpstr>Výstup metrik z aplikace MetriCalc</vt:lpstr>
      <vt:lpstr>Klasifikace vegetace – Vraclav</vt:lpstr>
      <vt:lpstr>Prezentace aplikace PowerPoint</vt:lpstr>
      <vt:lpstr>Prezentace aplikace PowerPoint</vt:lpstr>
      <vt:lpstr>Prezentace aplikace PowerPoint</vt:lpstr>
      <vt:lpstr>Klasifikace spáleného porostu – Albánie</vt:lpstr>
      <vt:lpstr>Prezentace aplikace PowerPoint</vt:lpstr>
      <vt:lpstr>Prezentace aplikace PowerPoint</vt:lpstr>
      <vt:lpstr>Klasifikace poškození obilnin – Loučky</vt:lpstr>
      <vt:lpstr>Prezentace aplikace PowerPoint</vt:lpstr>
      <vt:lpstr>Prezentace aplikace PowerPoint</vt:lpstr>
      <vt:lpstr>Prezentace aplikace PowerPoint</vt:lpstr>
      <vt:lpstr>Prezentace aplikace PowerPoint</vt:lpstr>
      <vt:lpstr>Klasifikace vegetačních složek – Hrádek</vt:lpstr>
      <vt:lpstr>Prezentace aplikace PowerPoint</vt:lpstr>
      <vt:lpstr>Klasifikace zaplavené plochy – Čestice</vt:lpstr>
      <vt:lpstr>Prezentace aplikace PowerPoint</vt:lpstr>
      <vt:lpstr>Prezentace aplikace PowerPoint</vt:lpstr>
      <vt:lpstr>Porovnání klasifikačních modelů – Čestice</vt:lpstr>
      <vt:lpstr>Prezentace aplikace PowerPoint</vt:lpstr>
      <vt:lpstr>Detekce objektů – sad Trpík</vt:lpstr>
      <vt:lpstr>Prezentace aplikace PowerPoint</vt:lpstr>
      <vt:lpstr>Zhodnocení</vt:lpstr>
      <vt:lpstr>Děkuji za Vaši pozornost</vt:lpstr>
      <vt:lpstr>Otázky od vedoucího práce</vt:lpstr>
      <vt:lpstr>Otázky od oponenta</vt:lpstr>
      <vt:lpstr>Prostor pro 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Ešpandr Jakub</dc:creator>
  <cp:lastModifiedBy>Ešpandr Jakub</cp:lastModifiedBy>
  <cp:revision>29</cp:revision>
  <dcterms:created xsi:type="dcterms:W3CDTF">2025-07-28T19:43:08Z</dcterms:created>
  <dcterms:modified xsi:type="dcterms:W3CDTF">2025-08-26T14:06:42Z</dcterms:modified>
</cp:coreProperties>
</file>