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6" r:id="rId6"/>
    <p:sldId id="265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2"/>
    <p:restoredTop sz="94635"/>
  </p:normalViewPr>
  <p:slideViewPr>
    <p:cSldViewPr snapToGrid="0">
      <p:cViewPr>
        <p:scale>
          <a:sx n="100" d="100"/>
          <a:sy n="100" d="100"/>
        </p:scale>
        <p:origin x="1960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BA7E3-9F4C-CC3F-EB95-BFA5FD086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9EB01C-6E94-BC86-CF85-0A7C8E5E6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5EEF0C-1099-B451-7896-F3D113EE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0775C2-2B47-2CDE-46FC-524DBF75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BBD58F-0181-37CA-5AFF-41C3DA21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49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4BF22B-C0E5-8882-2F9A-14286BF0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F0A000-8DF5-7C48-45DC-6B1647CC2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37ED0C-49BD-0DFE-A490-B61EB4722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E2E72E-0B2E-AA10-64A0-B4D7D1480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E39048-B788-7AB2-8506-4DF4280B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30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5A1345F-082A-5E61-9943-DC9D37E49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5694FA-39D5-D4F3-1C92-84C2B796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F931BC-92A9-3949-342F-882215235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1ABC20-1B22-64D4-AEA3-AEC887591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BEB3FD-AFF9-CDCF-C620-685F75FC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12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6043D9-A76D-43FE-889B-2C4E4BF7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934C6C-9289-5DF5-52AD-F58549828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1B7DD2-13AA-AEFD-3CFC-4E1B79E46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553466-0D70-EBD3-DAA0-4489EF2A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5F53C8-EBE4-ECE4-3165-1A220BD4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53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68AE-0ABD-CEDD-2262-C3DBECBF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2E7849-8482-C43A-132D-24F93EF4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768609-2CED-01DE-16DC-FAD38F318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20F9F3-F0C9-0C3C-5CB1-467FFB2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80A825-1B0B-8F3C-F668-E770AF86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81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72281-C2B6-1AA7-D377-A1C5E87C3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30E566-063C-3D7C-5745-895FCDC99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268668-A6F3-D69B-8742-CB2E92DA6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E89DCB-8AFB-4DC2-D89C-349BAC7AF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F32BC6-EE5A-E0B1-F0AD-0D78CF5F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4CE646-89E4-F16A-0F25-A2664A55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68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7D3CDA-4BB1-7735-4396-A5DF743B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F2AC91-912C-9B75-6526-DBD25A34D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10A18A-B300-0079-E91D-DAC28B772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484B97D-D0E2-9049-05AC-00F5BA139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1495C8-96B6-39C0-495C-9FF24BDB6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232C245-53CD-1F5B-1DDB-F3BEF20D1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6F5FBD2-C259-682F-6E10-759CD280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9219159-BF24-0AF4-AE46-75A2A626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70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E426B-D0FE-C3B3-CCF6-20583D17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9877618-D1C5-039F-0F7E-80C42B5F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07F194-6F6C-CCA1-8434-04A7E31B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C58B8C-4B2D-076C-CCAD-BF33CF49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91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3E2F6F2-0440-10CC-713D-00222115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6B1A6E-A6D4-4082-E3E6-43CD7DEF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945096-5653-5A27-DB36-9D4AC7677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650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1B991-7676-2402-6807-EA11BAB9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C10A2E-EAEE-3930-26EE-8220063BE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C05C6A-4AFB-05BD-8996-6911AEFA2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247344-5C6A-AE4A-ABD6-EE0B32A2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D249D4-A325-5A38-5A96-42E5B4FB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3C62F7-8261-4769-0A35-841CFACB1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48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C78A42-393C-0003-2927-E3825A11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CE1ADD8-4ECE-5F53-4AB9-EEF7E4CD9F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44DF842-0C9D-D026-94BE-0382AFC48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9B60E5-A99E-BB38-B97F-0AF5215A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DEF653-A159-4104-858A-ABB66BE7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F2F944-4FC1-D5BC-9060-52E15ABF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40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24706D6-4E91-6633-6F6E-D837D135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8D1FA1-A1E5-8692-4993-801DAC9D1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6B8B5C-6FDA-C147-6CD6-093195F5A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A066CC-B99A-5C49-B345-88ED9DAD0388}" type="datetimeFigureOut">
              <a:rPr lang="cs-CZ" smtClean="0"/>
              <a:t>03.06.2025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3070CE-5092-A515-7744-081719E80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0CD821-3043-01B9-592F-FE5C87405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9515E-F4EA-CC4E-94CB-CEB54F2E3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52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D49ACD-1F09-C573-61C5-9BAB7C3DC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1860"/>
            <a:ext cx="4175234" cy="20867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4400" b="1" dirty="0">
                <a:latin typeface="fccTYPO Ultra Bold" pitchFamily="2" charset="0"/>
              </a:rPr>
              <a:t>Jakub Ešpandr</a:t>
            </a:r>
          </a:p>
          <a:p>
            <a:pPr marL="0" indent="0">
              <a:buNone/>
            </a:pPr>
            <a:r>
              <a:rPr lang="cs-CZ" sz="4400" dirty="0">
                <a:latin typeface="fccTYPO Super Thin" pitchFamily="2" charset="0"/>
              </a:rPr>
              <a:t>24 </a:t>
            </a:r>
            <a:r>
              <a:rPr lang="cs-CZ" sz="4400" dirty="0" err="1">
                <a:latin typeface="fccTYPO Super Thin" pitchFamily="2" charset="0"/>
              </a:rPr>
              <a:t>years</a:t>
            </a:r>
            <a:endParaRPr lang="cs-CZ" sz="4400" dirty="0">
              <a:latin typeface="fccTYPO Super Thin" pitchFamily="2" charset="0"/>
            </a:endParaRPr>
          </a:p>
          <a:p>
            <a:pPr marL="0" indent="0">
              <a:buNone/>
            </a:pPr>
            <a:r>
              <a:rPr lang="cs-CZ" sz="4400" dirty="0">
                <a:latin typeface="fccTYPO Super Thin" pitchFamily="2" charset="0"/>
              </a:rPr>
              <a:t>Czech Republic</a:t>
            </a:r>
          </a:p>
          <a:p>
            <a:pPr marL="0" indent="0">
              <a:buNone/>
            </a:pPr>
            <a:endParaRPr lang="cs-CZ" sz="4000" b="1" dirty="0">
              <a:latin typeface="fccTYPO Ultra Bold" pitchFamily="2" charset="0"/>
            </a:endParaRPr>
          </a:p>
          <a:p>
            <a:endParaRPr lang="cs-CZ" dirty="0"/>
          </a:p>
        </p:txBody>
      </p:sp>
      <p:pic>
        <p:nvPicPr>
          <p:cNvPr id="5" name="Obrázek 4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BB7B6EEF-63F6-B81D-055D-96C2F9DC0D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10463"/>
            <a:ext cx="5511265" cy="471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261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klipart, text, ilustrace, kreslené&#10;&#10;Obsah generovaný pomocí AI může být nesprávný.">
            <a:extLst>
              <a:ext uri="{FF2B5EF4-FFF2-40B4-BE49-F238E27FC236}">
                <a16:creationId xmlns:a16="http://schemas.microsoft.com/office/drawing/2014/main" id="{0FBE14AA-B8EC-6485-0A94-7D7BEE3F7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253331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921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71557-0A57-73AA-5AD4-996E23A58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665E1F-3FEA-085D-CB5D-9D667EE54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1860"/>
            <a:ext cx="10515600" cy="5615103"/>
          </a:xfrm>
        </p:spPr>
        <p:txBody>
          <a:bodyPr/>
          <a:lstStyle/>
          <a:p>
            <a:pPr marL="0" indent="0">
              <a:buNone/>
            </a:pPr>
            <a:endParaRPr lang="cs-CZ" sz="4000" b="1" dirty="0">
              <a:latin typeface="fccTYPO Ultra Bold" pitchFamily="2" charset="0"/>
            </a:endParaRPr>
          </a:p>
          <a:p>
            <a:endParaRPr lang="cs-CZ" dirty="0"/>
          </a:p>
        </p:txBody>
      </p:sp>
      <p:pic>
        <p:nvPicPr>
          <p:cNvPr id="4" name="Obrázek 3" descr="Obsah obrázku Grafika, kruh, snímek obrazovky&#10;&#10;Obsah generovaný pomocí AI může být nesprávný.">
            <a:extLst>
              <a:ext uri="{FF2B5EF4-FFF2-40B4-BE49-F238E27FC236}">
                <a16:creationId xmlns:a16="http://schemas.microsoft.com/office/drawing/2014/main" id="{B8CC2782-5ABC-1BC4-BFD5-9B2801D670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48" y="681037"/>
            <a:ext cx="4328958" cy="1687495"/>
          </a:xfrm>
          <a:prstGeom prst="rect">
            <a:avLst/>
          </a:prstGeom>
        </p:spPr>
      </p:pic>
      <p:pic>
        <p:nvPicPr>
          <p:cNvPr id="7" name="Obrázek 6" descr="Obsah obrázku venku, obloha, rostlina, strom&#10;&#10;Obsah generovaný pomocí AI může být nesprávný.">
            <a:extLst>
              <a:ext uri="{FF2B5EF4-FFF2-40B4-BE49-F238E27FC236}">
                <a16:creationId xmlns:a16="http://schemas.microsoft.com/office/drawing/2014/main" id="{8B7D29F0-317A-83E1-1622-339B227920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095" y="3095740"/>
            <a:ext cx="5351586" cy="356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venku, strom, budova, Urbánní design&#10;&#10;Obsah generovaný pomocí AI může být nesprávný.">
            <a:extLst>
              <a:ext uri="{FF2B5EF4-FFF2-40B4-BE49-F238E27FC236}">
                <a16:creationId xmlns:a16="http://schemas.microsoft.com/office/drawing/2014/main" id="{D1D78519-82E0-ACF5-387F-95AC8A240A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20" y="3095739"/>
            <a:ext cx="5351586" cy="356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Obsah obrázku architektura, obloha, venku, Nemovitost&#10;&#10;Obsah generovaný pomocí AI může být nesprávný.">
            <a:extLst>
              <a:ext uri="{FF2B5EF4-FFF2-40B4-BE49-F238E27FC236}">
                <a16:creationId xmlns:a16="http://schemas.microsoft.com/office/drawing/2014/main" id="{3B5B01F1-F7B8-5E26-A1C5-8ED063B9E1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955" y="192795"/>
            <a:ext cx="4214658" cy="280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290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osoba, Lidská tvář, interiér&#10;&#10;Obsah generovaný pomocí AI může být nesprávný.">
            <a:extLst>
              <a:ext uri="{FF2B5EF4-FFF2-40B4-BE49-F238E27FC236}">
                <a16:creationId xmlns:a16="http://schemas.microsoft.com/office/drawing/2014/main" id="{3C367815-BF94-70EF-732B-1E22324F1A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709" y="313198"/>
            <a:ext cx="4670581" cy="623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466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8364-CAB8-2412-1A9B-CF1AFBA79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větináč, vánoční stromeček, domácnost, území&#10;&#10;Obsah generovaný pomocí AI může být nesprávný.">
            <a:extLst>
              <a:ext uri="{FF2B5EF4-FFF2-40B4-BE49-F238E27FC236}">
                <a16:creationId xmlns:a16="http://schemas.microsoft.com/office/drawing/2014/main" id="{DE7180AB-2DC4-DEFB-E112-EB369B0D84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448" y="858021"/>
            <a:ext cx="3080685" cy="410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Obsah obrázku savec, hlodavec, myš, krysa&#10;&#10;Obsah generovaný pomocí AI může být nesprávný.">
            <a:extLst>
              <a:ext uri="{FF2B5EF4-FFF2-40B4-BE49-F238E27FC236}">
                <a16:creationId xmlns:a16="http://schemas.microsoft.com/office/drawing/2014/main" id="{F54E4710-CBF1-ADD2-6B79-0A84C96C4A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63" y="526473"/>
            <a:ext cx="3578008" cy="4770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B2516CA-DD34-2FE0-B154-8919C82E14A5}"/>
              </a:ext>
            </a:extLst>
          </p:cNvPr>
          <p:cNvSpPr txBox="1"/>
          <p:nvPr/>
        </p:nvSpPr>
        <p:spPr>
          <a:xfrm>
            <a:off x="151063" y="5664183"/>
            <a:ext cx="6889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+mj-lt"/>
              </a:rPr>
              <a:t>chǒngwù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b="1" dirty="0" err="1">
                <a:latin typeface="+mj-lt"/>
              </a:rPr>
              <a:t>lǎoshǔ</a:t>
            </a:r>
            <a:r>
              <a:rPr lang="en-GB" sz="2400" b="1" dirty="0">
                <a:latin typeface="+mj-lt"/>
              </a:rPr>
              <a:t> </a:t>
            </a:r>
            <a:r>
              <a:rPr lang="en-GB" sz="2400" dirty="0">
                <a:latin typeface="fccTYPO Super Thin" pitchFamily="2" charset="0"/>
              </a:rPr>
              <a:t>– </a:t>
            </a:r>
            <a:r>
              <a:rPr lang="en-GB" sz="2400" dirty="0" err="1">
                <a:latin typeface="Heiti TC Light" panose="02000000000000000000" pitchFamily="2" charset="-128"/>
                <a:ea typeface="Heiti TC Light" panose="02000000000000000000" pitchFamily="2" charset="-128"/>
                <a:cs typeface="Calibri" panose="020F0502020204030204" pitchFamily="34" charset="0"/>
              </a:rPr>
              <a:t>宠物老鼠</a:t>
            </a:r>
            <a:endParaRPr lang="en-GB" sz="2400" dirty="0"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r>
              <a:rPr lang="en-GB" sz="2400" dirty="0">
                <a:latin typeface="fccTYPO Super Thin" pitchFamily="2" charset="0"/>
              </a:rPr>
              <a:t>pet rat (fancy rat)</a:t>
            </a:r>
          </a:p>
        </p:txBody>
      </p:sp>
    </p:spTree>
    <p:extLst>
      <p:ext uri="{BB962C8B-B14F-4D97-AF65-F5344CB8AC3E}">
        <p14:creationId xmlns:p14="http://schemas.microsoft.com/office/powerpoint/2010/main" val="172837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8364-CAB8-2412-1A9B-CF1AFBA79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větináč, vánoční stromeček, domácnost, území&#10;&#10;Obsah generovaný pomocí AI může být nesprávný.">
            <a:extLst>
              <a:ext uri="{FF2B5EF4-FFF2-40B4-BE49-F238E27FC236}">
                <a16:creationId xmlns:a16="http://schemas.microsoft.com/office/drawing/2014/main" id="{DE7180AB-2DC4-DEFB-E112-EB369B0D84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448" y="858021"/>
            <a:ext cx="3080685" cy="410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Obsah obrázku savec, hlodavec, myš, krysa&#10;&#10;Obsah generovaný pomocí AI může být nesprávný.">
            <a:extLst>
              <a:ext uri="{FF2B5EF4-FFF2-40B4-BE49-F238E27FC236}">
                <a16:creationId xmlns:a16="http://schemas.microsoft.com/office/drawing/2014/main" id="{F54E4710-CBF1-ADD2-6B79-0A84C96C4A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63" y="526473"/>
            <a:ext cx="3578008" cy="4770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G_2231 2_DB123C48-4989-41BB-8F01-F6F09B6D1CA8.mp4">
            <a:hlinkClick r:id="" action="ppaction://media"/>
            <a:extLst>
              <a:ext uri="{FF2B5EF4-FFF2-40B4-BE49-F238E27FC236}">
                <a16:creationId xmlns:a16="http://schemas.microsoft.com/office/drawing/2014/main" id="{7C858506-ABAE-41D7-C367-15006E2E5E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2930" y="362819"/>
            <a:ext cx="3449453" cy="613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B2516CA-DD34-2FE0-B154-8919C82E14A5}"/>
              </a:ext>
            </a:extLst>
          </p:cNvPr>
          <p:cNvSpPr txBox="1"/>
          <p:nvPr/>
        </p:nvSpPr>
        <p:spPr>
          <a:xfrm>
            <a:off x="151063" y="5664183"/>
            <a:ext cx="6889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 err="1">
                <a:latin typeface="+mj-lt"/>
              </a:rPr>
              <a:t>chǒngwù</a:t>
            </a:r>
            <a:r>
              <a:rPr lang="en-GB" sz="2400" b="1" noProof="0" dirty="0">
                <a:latin typeface="+mj-lt"/>
              </a:rPr>
              <a:t> </a:t>
            </a:r>
            <a:r>
              <a:rPr lang="en-GB" sz="2400" b="1" noProof="0" dirty="0" err="1">
                <a:latin typeface="+mj-lt"/>
              </a:rPr>
              <a:t>lǎoshǔ</a:t>
            </a:r>
            <a:r>
              <a:rPr lang="en-GB" sz="2400" b="1" noProof="0" dirty="0">
                <a:latin typeface="+mj-lt"/>
              </a:rPr>
              <a:t> </a:t>
            </a:r>
            <a:r>
              <a:rPr lang="en-GB" sz="2400" noProof="0" dirty="0">
                <a:latin typeface="fccTYPO Super Thin" pitchFamily="2" charset="0"/>
              </a:rPr>
              <a:t>– </a:t>
            </a:r>
            <a:r>
              <a:rPr lang="en-GB" sz="2400" noProof="0" dirty="0" err="1">
                <a:latin typeface="Heiti TC Light" panose="02000000000000000000" pitchFamily="2" charset="-128"/>
                <a:ea typeface="Heiti TC Light" panose="02000000000000000000" pitchFamily="2" charset="-128"/>
                <a:cs typeface="Calibri" panose="020F0502020204030204" pitchFamily="34" charset="0"/>
              </a:rPr>
              <a:t>宠物老鼠</a:t>
            </a:r>
            <a:endParaRPr lang="en-GB" sz="2400" noProof="0" dirty="0">
              <a:latin typeface="Heiti TC Light" panose="02000000000000000000" pitchFamily="2" charset="-128"/>
              <a:ea typeface="Heiti TC Light" panose="02000000000000000000" pitchFamily="2" charset="-128"/>
              <a:cs typeface="Calibri" panose="020F0502020204030204" pitchFamily="34" charset="0"/>
            </a:endParaRPr>
          </a:p>
          <a:p>
            <a:r>
              <a:rPr lang="en-GB" sz="2400" noProof="0" dirty="0">
                <a:latin typeface="fccTYPO Super Thin" pitchFamily="2" charset="0"/>
              </a:rPr>
              <a:t>pet rat (pet </a:t>
            </a:r>
            <a:r>
              <a:rPr lang="en-GB" sz="2400" noProof="0" dirty="0">
                <a:solidFill>
                  <a:srgbClr val="FF0000"/>
                </a:solidFill>
                <a:latin typeface="fccTYPO Medium" pitchFamily="2" charset="0"/>
              </a:rPr>
              <a:t>fancy rat</a:t>
            </a:r>
            <a:r>
              <a:rPr lang="en-GB" sz="2400" noProof="0" dirty="0">
                <a:latin typeface="fccTYPO Super Thin" pitchFamily="2" charset="0"/>
              </a:rPr>
              <a:t>)</a:t>
            </a:r>
          </a:p>
        </p:txBody>
      </p:sp>
      <p:cxnSp>
        <p:nvCxnSpPr>
          <p:cNvPr id="4" name="Přímá spojovací šipka 3">
            <a:extLst>
              <a:ext uri="{FF2B5EF4-FFF2-40B4-BE49-F238E27FC236}">
                <a16:creationId xmlns:a16="http://schemas.microsoft.com/office/drawing/2014/main" id="{26497679-D281-CD36-7D73-076C28157445}"/>
              </a:ext>
            </a:extLst>
          </p:cNvPr>
          <p:cNvCxnSpPr>
            <a:cxnSpLocks/>
          </p:cNvCxnSpPr>
          <p:nvPr/>
        </p:nvCxnSpPr>
        <p:spPr>
          <a:xfrm flipH="1">
            <a:off x="2978920" y="1560850"/>
            <a:ext cx="2010378" cy="16667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A1FCB46E-5A2D-B820-2573-439B48B6BEF1}"/>
              </a:ext>
            </a:extLst>
          </p:cNvPr>
          <p:cNvCxnSpPr>
            <a:cxnSpLocks/>
          </p:cNvCxnSpPr>
          <p:nvPr/>
        </p:nvCxnSpPr>
        <p:spPr>
          <a:xfrm flipH="1">
            <a:off x="2615219" y="931419"/>
            <a:ext cx="1961002" cy="14321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A8CBE74-C0B8-A149-26CB-6610CF42C76D}"/>
              </a:ext>
            </a:extLst>
          </p:cNvPr>
          <p:cNvSpPr txBox="1"/>
          <p:nvPr/>
        </p:nvSpPr>
        <p:spPr>
          <a:xfrm>
            <a:off x="4576221" y="577476"/>
            <a:ext cx="1961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dirty="0" err="1">
                <a:solidFill>
                  <a:srgbClr val="FF0000"/>
                </a:solidFill>
                <a:highlight>
                  <a:srgbClr val="808080"/>
                </a:highlight>
                <a:latin typeface="fccTYPO Light" pitchFamily="2" charset="0"/>
              </a:rPr>
              <a:t>Ziggy</a:t>
            </a:r>
            <a:endParaRPr lang="cs-CZ" sz="4000" dirty="0">
              <a:solidFill>
                <a:srgbClr val="FF0000"/>
              </a:solidFill>
              <a:highlight>
                <a:srgbClr val="808080"/>
              </a:highlight>
              <a:latin typeface="fccTYPO Light" pitchFamily="2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19E3483-E729-1412-CECC-85A483E494F3}"/>
              </a:ext>
            </a:extLst>
          </p:cNvPr>
          <p:cNvSpPr txBox="1"/>
          <p:nvPr/>
        </p:nvSpPr>
        <p:spPr>
          <a:xfrm>
            <a:off x="5036017" y="1206907"/>
            <a:ext cx="1272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  <a:highlight>
                  <a:srgbClr val="000000"/>
                </a:highlight>
                <a:latin typeface="fccTYPO Light" pitchFamily="2" charset="0"/>
              </a:rPr>
              <a:t>Bert</a:t>
            </a:r>
          </a:p>
        </p:txBody>
      </p:sp>
      <p:pic>
        <p:nvPicPr>
          <p:cNvPr id="18" name="Obrázek 17" descr="Obsah obrázku klipart, skica, ilustrace, kresba&#10;&#10;Obsah generovaný pomocí AI může být nesprávný.">
            <a:extLst>
              <a:ext uri="{FF2B5EF4-FFF2-40B4-BE49-F238E27FC236}">
                <a16:creationId xmlns:a16="http://schemas.microsoft.com/office/drawing/2014/main" id="{8DC5C2D0-FD26-01A8-79B6-E34702F2B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64" b="89974" l="9961" r="89941">
                        <a14:foregroundMark x1="82422" y1="77148" x2="89941" y2="67904"/>
                        <a14:foregroundMark x1="86816" y1="74349" x2="84863" y2="74935"/>
                        <a14:foregroundMark x1="87012" y1="75260" x2="85742" y2="74935"/>
                        <a14:foregroundMark x1="87500" y1="74349" x2="86133" y2="74805"/>
                        <a14:foregroundMark x1="87695" y1="74349" x2="87500" y2="73177"/>
                        <a14:foregroundMark x1="87305" y1="73633" x2="85742" y2="75260"/>
                        <a14:foregroundMark x1="87500" y1="73958" x2="87695" y2="73503"/>
                        <a14:foregroundMark x1="57617" y1="10221" x2="39551" y2="10221"/>
                        <a14:foregroundMark x1="54297" y1="8724" x2="40039" y2="8464"/>
                        <a14:backgroundMark x1="39355" y1="91211" x2="47461" y2="8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4109" y="5430233"/>
            <a:ext cx="865930" cy="12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králík, tráva, venku, Králíci a zajíci&#10;&#10;Obsah generovaný pomocí AI může být nesprávný.">
            <a:extLst>
              <a:ext uri="{FF2B5EF4-FFF2-40B4-BE49-F238E27FC236}">
                <a16:creationId xmlns:a16="http://schemas.microsoft.com/office/drawing/2014/main" id="{668A15AF-5F2C-4D4F-3113-504F8A747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08" y="1466193"/>
            <a:ext cx="5234152" cy="3925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králík, savec, Králíci a zajíci, Králík domácí&#10;&#10;Obsah generovaný pomocí AI může být nesprávný.">
            <a:extLst>
              <a:ext uri="{FF2B5EF4-FFF2-40B4-BE49-F238E27FC236}">
                <a16:creationId xmlns:a16="http://schemas.microsoft.com/office/drawing/2014/main" id="{65EEA53E-88B0-DBF7-14CD-1D65FEC22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740" y="1466193"/>
            <a:ext cx="5234152" cy="3925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780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8364-CAB8-2412-1A9B-CF1AFBA79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enku, tráva, krajina, příroda&#10;&#10;Obsah generovaný pomocí AI může být nesprávný.">
            <a:extLst>
              <a:ext uri="{FF2B5EF4-FFF2-40B4-BE49-F238E27FC236}">
                <a16:creationId xmlns:a16="http://schemas.microsoft.com/office/drawing/2014/main" id="{D450054E-1E20-598C-F1D1-6B864DF3A8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090" y="188495"/>
            <a:ext cx="4303875" cy="6481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venku, krajina, příroda, vysočina&#10;&#10;Obsah generovaný pomocí AI může být nesprávný.">
            <a:extLst>
              <a:ext uri="{FF2B5EF4-FFF2-40B4-BE49-F238E27FC236}">
                <a16:creationId xmlns:a16="http://schemas.microsoft.com/office/drawing/2014/main" id="{C8AA2D1C-0310-1A7E-6073-032705B50E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35" y="192506"/>
            <a:ext cx="4873691" cy="323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Obsah obrázku venku, příroda, obloha, Pobřežní a oceánské formy&#10;&#10;Obsah generovaný pomocí AI může být nesprávný.">
            <a:extLst>
              <a:ext uri="{FF2B5EF4-FFF2-40B4-BE49-F238E27FC236}">
                <a16:creationId xmlns:a16="http://schemas.microsoft.com/office/drawing/2014/main" id="{458C1AC9-B35D-5940-EF61-E750E17424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35" y="3429001"/>
            <a:ext cx="4875906" cy="3236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188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98462-E97E-E26A-3D32-20D5A7C9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nářadí, umělá hmota&#10;&#10;Obsah generovaný pomocí AI může být nesprávný.">
            <a:extLst>
              <a:ext uri="{FF2B5EF4-FFF2-40B4-BE49-F238E27FC236}">
                <a16:creationId xmlns:a16="http://schemas.microsoft.com/office/drawing/2014/main" id="{980AFA16-6261-3733-71D6-2C4E34695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" y="1417741"/>
            <a:ext cx="67056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F185D9CC-1A11-950B-BE6E-7BF22196599D}"/>
              </a:ext>
            </a:extLst>
          </p:cNvPr>
          <p:cNvGrpSpPr/>
          <p:nvPr/>
        </p:nvGrpSpPr>
        <p:grpSpPr>
          <a:xfrm>
            <a:off x="6379050" y="366230"/>
            <a:ext cx="5593552" cy="6125540"/>
            <a:chOff x="6379050" y="366230"/>
            <a:chExt cx="5593552" cy="6125540"/>
          </a:xfrm>
        </p:grpSpPr>
        <p:pic>
          <p:nvPicPr>
            <p:cNvPr id="6" name="Obrázek 5" descr="Obsah obrázku rostlina, strom, venku, krajina&#10;&#10;Obsah generovaný pomocí AI může být nesprávný.">
              <a:extLst>
                <a:ext uri="{FF2B5EF4-FFF2-40B4-BE49-F238E27FC236}">
                  <a16:creationId xmlns:a16="http://schemas.microsoft.com/office/drawing/2014/main" id="{45FA5AD2-ED74-EF86-4A84-F09B840D5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288" y="370025"/>
              <a:ext cx="2175183" cy="29002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Obrázek 7" descr="Obsah obrázku stroj/přístroj, mikroskop&#10;&#10;Obsah generovaný pomocí AI může být nesprávný.">
              <a:extLst>
                <a:ext uri="{FF2B5EF4-FFF2-40B4-BE49-F238E27FC236}">
                  <a16:creationId xmlns:a16="http://schemas.microsoft.com/office/drawing/2014/main" id="{608DC2E5-75F4-95A9-6C40-945CF3070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9050" y="3412958"/>
              <a:ext cx="3008830" cy="3011968"/>
            </a:xfrm>
            <a:prstGeom prst="rect">
              <a:avLst/>
            </a:prstGeom>
          </p:spPr>
        </p:pic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E9DE9C81-3D73-6E43-EA19-D6D1EEFB6AC3}"/>
                </a:ext>
              </a:extLst>
            </p:cNvPr>
            <p:cNvGrpSpPr/>
            <p:nvPr/>
          </p:nvGrpSpPr>
          <p:grpSpPr>
            <a:xfrm>
              <a:off x="8963773" y="366230"/>
              <a:ext cx="3008829" cy="6125540"/>
              <a:chOff x="8963773" y="414022"/>
              <a:chExt cx="3008829" cy="6125540"/>
            </a:xfrm>
          </p:grpSpPr>
          <p:pic>
            <p:nvPicPr>
              <p:cNvPr id="12" name="Obrázek 11" descr="Obsah obrázku krajina, tráva, venku, strom&#10;&#10;Obsah generovaný pomocí AI může být nesprávný.">
                <a:extLst>
                  <a:ext uri="{FF2B5EF4-FFF2-40B4-BE49-F238E27FC236}">
                    <a16:creationId xmlns:a16="http://schemas.microsoft.com/office/drawing/2014/main" id="{75639BA9-65B1-0C13-409A-33DBABE23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63773" y="2350048"/>
                <a:ext cx="3008829" cy="20058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Obrázek 13" descr="Obsah obrázku snímek obrazovky, voda, odraz, noc&#10;&#10;Obsah generovaný pomocí AI může být nesprávný.">
                <a:extLst>
                  <a:ext uri="{FF2B5EF4-FFF2-40B4-BE49-F238E27FC236}">
                    <a16:creationId xmlns:a16="http://schemas.microsoft.com/office/drawing/2014/main" id="{BE9D25B3-D337-1D96-F47E-E2B450D89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63773" y="414022"/>
                <a:ext cx="3008829" cy="20058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6" name="Obrázek 15" descr="Obsah obrázku venku, voda, krajina, Pobřežní a oceánské formy&#10;&#10;Obsah generovaný pomocí AI může být nesprávný.">
                <a:extLst>
                  <a:ext uri="{FF2B5EF4-FFF2-40B4-BE49-F238E27FC236}">
                    <a16:creationId xmlns:a16="http://schemas.microsoft.com/office/drawing/2014/main" id="{2320E9D5-E4C7-9C85-9865-25EA715BA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63773" y="4286074"/>
                <a:ext cx="3008829" cy="225348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77973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CCE7F-27CC-B3D1-C820-EB70403F9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>
            <a:extLst>
              <a:ext uri="{FF2B5EF4-FFF2-40B4-BE49-F238E27FC236}">
                <a16:creationId xmlns:a16="http://schemas.microsoft.com/office/drawing/2014/main" id="{651F868C-12D4-2AAA-0A23-B2857D48B53A}"/>
              </a:ext>
            </a:extLst>
          </p:cNvPr>
          <p:cNvGrpSpPr/>
          <p:nvPr/>
        </p:nvGrpSpPr>
        <p:grpSpPr>
          <a:xfrm>
            <a:off x="4822447" y="100343"/>
            <a:ext cx="2138259" cy="5654684"/>
            <a:chOff x="4822447" y="100343"/>
            <a:chExt cx="2138259" cy="5654684"/>
          </a:xfrm>
        </p:grpSpPr>
        <p:pic>
          <p:nvPicPr>
            <p:cNvPr id="4" name="Obrázek 3" descr="Obsah obrázku voda, venku, tráva, příroda&#10;&#10;Obsah generovaný pomocí AI může být nesprávný.">
              <a:extLst>
                <a:ext uri="{FF2B5EF4-FFF2-40B4-BE49-F238E27FC236}">
                  <a16:creationId xmlns:a16="http://schemas.microsoft.com/office/drawing/2014/main" id="{80B0C6DF-43B8-4F6D-3699-B7617BA66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2447" y="100343"/>
              <a:ext cx="2138259" cy="28514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Obrázek 6" descr="Obsah obrázku venku, pláž, území, voda&#10;&#10;Obsah generovaný pomocí AI může být nesprávný.">
              <a:extLst>
                <a:ext uri="{FF2B5EF4-FFF2-40B4-BE49-F238E27FC236}">
                  <a16:creationId xmlns:a16="http://schemas.microsoft.com/office/drawing/2014/main" id="{908FE256-99E1-D936-85A2-FAA54FFFD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2447" y="2903622"/>
              <a:ext cx="2138259" cy="28514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Obrázek 9" descr="Obsah obrázku venku, obloha, území, písek&#10;&#10;Obsah generovaný pomocí AI může být nesprávný.">
            <a:extLst>
              <a:ext uri="{FF2B5EF4-FFF2-40B4-BE49-F238E27FC236}">
                <a16:creationId xmlns:a16="http://schemas.microsoft.com/office/drawing/2014/main" id="{44961D13-CEC9-FBA9-82C1-4BECF9F34D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47" y="52217"/>
            <a:ext cx="3752302" cy="5646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Obsah obrázku obloha, venku, pláž, území&#10;&#10;Obsah generovaný pomocí AI může být nesprávný.">
            <a:extLst>
              <a:ext uri="{FF2B5EF4-FFF2-40B4-BE49-F238E27FC236}">
                <a16:creationId xmlns:a16="http://schemas.microsoft.com/office/drawing/2014/main" id="{D0FC8ACD-3E88-6F4D-C1C5-4FEB28DCD8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304" y="127089"/>
            <a:ext cx="4161149" cy="555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AD4CB4B1-1FA9-985B-CC65-4AED26E69CDC}"/>
              </a:ext>
            </a:extLst>
          </p:cNvPr>
          <p:cNvSpPr txBox="1"/>
          <p:nvPr/>
        </p:nvSpPr>
        <p:spPr>
          <a:xfrm>
            <a:off x="208547" y="5854182"/>
            <a:ext cx="6889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+mj-lt"/>
              </a:rPr>
              <a:t>fēi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b="1" dirty="0" err="1">
                <a:latin typeface="+mj-lt"/>
              </a:rPr>
              <a:t>wú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b="1" dirty="0" err="1">
                <a:latin typeface="+mj-lt"/>
              </a:rPr>
              <a:t>rén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b="1" dirty="0" err="1">
                <a:latin typeface="+mj-lt"/>
              </a:rPr>
              <a:t>jī</a:t>
            </a:r>
            <a:r>
              <a:rPr lang="en-GB" sz="2400" b="1" dirty="0">
                <a:latin typeface="+mj-lt"/>
              </a:rPr>
              <a:t> </a:t>
            </a:r>
            <a:r>
              <a:rPr lang="en-GB" sz="2400" dirty="0">
                <a:latin typeface="fccTYPO Super Thin" pitchFamily="2" charset="0"/>
              </a:rPr>
              <a:t>– </a:t>
            </a:r>
            <a:r>
              <a:rPr lang="en-GB" sz="2400" dirty="0" err="1">
                <a:latin typeface="Heiti TC Light" panose="02000000000000000000" pitchFamily="2" charset="-128"/>
                <a:ea typeface="Heiti TC Light" panose="02000000000000000000" pitchFamily="2" charset="-128"/>
              </a:rPr>
              <a:t>飞无人机</a:t>
            </a:r>
            <a:endParaRPr lang="en-GB" sz="2400" dirty="0"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r>
              <a:rPr lang="en-GB" sz="2400" dirty="0">
                <a:latin typeface="fccTYPO Super Thin" pitchFamily="2" charset="0"/>
              </a:rPr>
              <a:t>fly drones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2C615489-DA9D-ACC8-C15E-AC8B1FA35088}"/>
              </a:ext>
            </a:extLst>
          </p:cNvPr>
          <p:cNvGrpSpPr/>
          <p:nvPr/>
        </p:nvGrpSpPr>
        <p:grpSpPr>
          <a:xfrm>
            <a:off x="3570927" y="5591175"/>
            <a:ext cx="8198098" cy="1200329"/>
            <a:chOff x="3570927" y="5591175"/>
            <a:chExt cx="8198098" cy="1200329"/>
          </a:xfrm>
        </p:grpSpPr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1FAF15DD-A168-98C3-3E20-A367026DD656}"/>
                </a:ext>
              </a:extLst>
            </p:cNvPr>
            <p:cNvSpPr txBox="1"/>
            <p:nvPr/>
          </p:nvSpPr>
          <p:spPr>
            <a:xfrm>
              <a:off x="9268243" y="5591175"/>
              <a:ext cx="25007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latin typeface="fccTYPO Light" pitchFamily="2" charset="0"/>
                </a:rPr>
                <a:t>fēi</a:t>
              </a:r>
              <a:r>
                <a:rPr lang="en-GB" dirty="0">
                  <a:latin typeface="fccTYPO Super Thin" pitchFamily="2" charset="0"/>
                </a:rPr>
                <a:t> = fly</a:t>
              </a:r>
            </a:p>
            <a:p>
              <a:r>
                <a:rPr lang="en-GB" dirty="0" err="1">
                  <a:latin typeface="fccTYPO Light" pitchFamily="2" charset="0"/>
                </a:rPr>
                <a:t>wú</a:t>
              </a:r>
              <a:r>
                <a:rPr lang="en-GB" dirty="0">
                  <a:latin typeface="fccTYPO Super Thin" pitchFamily="2" charset="0"/>
                </a:rPr>
                <a:t> =  without (no)</a:t>
              </a:r>
            </a:p>
            <a:p>
              <a:r>
                <a:rPr lang="en-GB" dirty="0" err="1">
                  <a:latin typeface="fccTYPO Light" pitchFamily="2" charset="0"/>
                </a:rPr>
                <a:t>rén</a:t>
              </a:r>
              <a:r>
                <a:rPr lang="en-GB" dirty="0">
                  <a:latin typeface="fccTYPO Super Thin" pitchFamily="2" charset="0"/>
                </a:rPr>
                <a:t> = person (human)</a:t>
              </a:r>
            </a:p>
            <a:p>
              <a:r>
                <a:rPr lang="en-GB" dirty="0" err="1">
                  <a:latin typeface="fccTYPO Light" pitchFamily="2" charset="0"/>
                </a:rPr>
                <a:t>jī</a:t>
              </a:r>
              <a:r>
                <a:rPr lang="en-GB" dirty="0">
                  <a:latin typeface="fccTYPO Light" pitchFamily="2" charset="0"/>
                </a:rPr>
                <a:t> </a:t>
              </a:r>
              <a:r>
                <a:rPr lang="en-GB" dirty="0">
                  <a:latin typeface="fccTYPO Super Thin" pitchFamily="2" charset="0"/>
                </a:rPr>
                <a:t>= machine</a:t>
              </a:r>
              <a:endParaRPr lang="en-GB" sz="2400" dirty="0">
                <a:latin typeface="fccTYPO Super Thin" pitchFamily="2" charset="0"/>
              </a:endParaRPr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A442BBA6-621A-C786-693A-778FFA1B83D8}"/>
                </a:ext>
              </a:extLst>
            </p:cNvPr>
            <p:cNvGrpSpPr/>
            <p:nvPr/>
          </p:nvGrpSpPr>
          <p:grpSpPr>
            <a:xfrm>
              <a:off x="3570927" y="5679338"/>
              <a:ext cx="4835719" cy="1052007"/>
              <a:chOff x="3570927" y="5679338"/>
              <a:chExt cx="4835719" cy="1052007"/>
            </a:xfrm>
          </p:grpSpPr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02EF007D-7D01-20C0-3839-5717C50287EC}"/>
                  </a:ext>
                </a:extLst>
              </p:cNvPr>
              <p:cNvSpPr txBox="1"/>
              <p:nvPr/>
            </p:nvSpPr>
            <p:spPr>
              <a:xfrm>
                <a:off x="3570927" y="5679338"/>
                <a:ext cx="48357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400" dirty="0">
                    <a:latin typeface="fccTYPO Super Thin" pitchFamily="2" charset="0"/>
                  </a:rPr>
                  <a:t>drone = </a:t>
                </a:r>
                <a:r>
                  <a:rPr lang="en-GB" sz="2400" dirty="0">
                    <a:latin typeface="fccTYPO Light" pitchFamily="2" charset="0"/>
                  </a:rPr>
                  <a:t>unmanned aerial vehicle </a:t>
                </a:r>
              </a:p>
            </p:txBody>
          </p:sp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84D63427-1013-AB10-00EF-0E4A1E85C945}"/>
                  </a:ext>
                </a:extLst>
              </p:cNvPr>
              <p:cNvSpPr txBox="1"/>
              <p:nvPr/>
            </p:nvSpPr>
            <p:spPr>
              <a:xfrm>
                <a:off x="3785355" y="6269680"/>
                <a:ext cx="46212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400" dirty="0">
                    <a:latin typeface="fccTYPO Super Thin" pitchFamily="2" charset="0"/>
                  </a:rPr>
                  <a:t>no human machine</a:t>
                </a:r>
              </a:p>
            </p:txBody>
          </p:sp>
        </p:grpSp>
        <p:cxnSp>
          <p:nvCxnSpPr>
            <p:cNvPr id="11" name="Přímá spojovací šipka 10">
              <a:extLst>
                <a:ext uri="{FF2B5EF4-FFF2-40B4-BE49-F238E27FC236}">
                  <a16:creationId xmlns:a16="http://schemas.microsoft.com/office/drawing/2014/main" id="{75384447-9493-FB52-E2CA-42B9CFDE2752}"/>
                </a:ext>
              </a:extLst>
            </p:cNvPr>
            <p:cNvCxnSpPr>
              <a:cxnSpLocks/>
              <a:stCxn id="2" idx="3"/>
              <a:endCxn id="3" idx="1"/>
            </p:cNvCxnSpPr>
            <p:nvPr/>
          </p:nvCxnSpPr>
          <p:spPr>
            <a:xfrm>
              <a:off x="8406645" y="5910171"/>
              <a:ext cx="861598" cy="281169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1">
              <a:extLst>
                <a:ext uri="{FF2B5EF4-FFF2-40B4-BE49-F238E27FC236}">
                  <a16:creationId xmlns:a16="http://schemas.microsoft.com/office/drawing/2014/main" id="{C7083295-8994-B162-F0A7-867B59FB75F2}"/>
                </a:ext>
              </a:extLst>
            </p:cNvPr>
            <p:cNvCxnSpPr>
              <a:cxnSpLocks/>
              <a:stCxn id="3" idx="1"/>
              <a:endCxn id="6" idx="3"/>
            </p:cNvCxnSpPr>
            <p:nvPr/>
          </p:nvCxnSpPr>
          <p:spPr>
            <a:xfrm flipH="1">
              <a:off x="8406646" y="6191340"/>
              <a:ext cx="861597" cy="3091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23206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63</Words>
  <Application>Microsoft Macintosh PowerPoint</Application>
  <PresentationFormat>Širokoúhlá obrazovka</PresentationFormat>
  <Paragraphs>17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20" baseType="lpstr">
      <vt:lpstr>HEITI TC LIGHT</vt:lpstr>
      <vt:lpstr>HEITI TC LIGHT</vt:lpstr>
      <vt:lpstr>Aptos</vt:lpstr>
      <vt:lpstr>Aptos Display</vt:lpstr>
      <vt:lpstr>Arial</vt:lpstr>
      <vt:lpstr>fccTYPO Light</vt:lpstr>
      <vt:lpstr>fccTYPO Medium</vt:lpstr>
      <vt:lpstr>fccTYPO Super Thin</vt:lpstr>
      <vt:lpstr>fccTYPO Ultra Bold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Ešpandr Jakub</dc:creator>
  <cp:lastModifiedBy>Ešpandr Jakub</cp:lastModifiedBy>
  <cp:revision>6</cp:revision>
  <dcterms:created xsi:type="dcterms:W3CDTF">2025-06-01T11:06:22Z</dcterms:created>
  <dcterms:modified xsi:type="dcterms:W3CDTF">2025-06-04T03:11:05Z</dcterms:modified>
</cp:coreProperties>
</file>