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83" r:id="rId6"/>
    <p:sldId id="257" r:id="rId7"/>
    <p:sldId id="258" r:id="rId8"/>
    <p:sldId id="259" r:id="rId9"/>
    <p:sldId id="260" r:id="rId10"/>
    <p:sldId id="281" r:id="rId11"/>
    <p:sldId id="261" r:id="rId12"/>
    <p:sldId id="291" r:id="rId13"/>
    <p:sldId id="279" r:id="rId14"/>
    <p:sldId id="273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87" r:id="rId23"/>
    <p:sldId id="270" r:id="rId24"/>
    <p:sldId id="288" r:id="rId25"/>
    <p:sldId id="271" r:id="rId26"/>
    <p:sldId id="289" r:id="rId27"/>
    <p:sldId id="272" r:id="rId28"/>
    <p:sldId id="290" r:id="rId29"/>
    <p:sldId id="274" r:id="rId30"/>
    <p:sldId id="286" r:id="rId31"/>
    <p:sldId id="275" r:id="rId32"/>
    <p:sldId id="285" r:id="rId33"/>
    <p:sldId id="277" r:id="rId34"/>
  </p:sldIdLst>
  <p:sldSz cx="12192000" cy="6858000"/>
  <p:notesSz cx="6858000" cy="9144000"/>
  <p:embeddedFontLst>
    <p:embeddedFont>
      <p:font typeface="Aldhabi" pitchFamily="2" charset="-78"/>
      <p:regular r:id="rId36"/>
    </p:embeddedFont>
    <p:embeddedFont>
      <p:font typeface="Avenir Next LT Pro (Základní text)" panose="020B0503020202020204" pitchFamily="34" charset="0"/>
      <p:regular r:id="rId36"/>
      <p:bold r:id="rId36"/>
      <p:italic r:id="rId36"/>
      <p:boldItalic r:id="rId36"/>
    </p:embeddedFont>
    <p:embeddedFont>
      <p:font typeface="fccTYPO" pitchFamily="2" charset="0"/>
      <p:regular r:id="rId36"/>
      <p:bold r:id="rId36"/>
    </p:embeddedFont>
    <p:embeddedFont>
      <p:font typeface="fccTYPO Light" pitchFamily="2" charset="0"/>
      <p:regular r:id="rId36"/>
    </p:embeddedFont>
    <p:embeddedFont>
      <p:font typeface="fccTYPO Medium" pitchFamily="2" charset="0"/>
      <p:regular r:id="rId36"/>
    </p:embeddedFont>
    <p:embeddedFont>
      <p:font typeface="fccTYPO Outline Black" pitchFamily="2" charset="0"/>
      <p:bold r:id="rId36"/>
    </p:embeddedFont>
    <p:embeddedFont>
      <p:font typeface="fccTYPO Semi Bold" pitchFamily="2" charset="0"/>
      <p:regular r:id="rId36"/>
      <p:bold r:id="rId36"/>
    </p:embeddedFont>
    <p:embeddedFont>
      <p:font typeface="fccTYPO Super Thin" pitchFamily="2" charset="0"/>
      <p:regular r:id="rId36"/>
    </p:embeddedFont>
    <p:embeddedFont>
      <p:font typeface="fccTYPO SuperBlack" pitchFamily="2" charset="0"/>
      <p:bold r:id="rId36"/>
    </p:embeddedFont>
    <p:embeddedFont>
      <p:font typeface="fccTYPO Ultra Bold" pitchFamily="2" charset="0"/>
      <p:bold r:id="rId36"/>
    </p:embeddedFont>
    <p:embeddedFont>
      <p:font typeface="HACKED" panose="02000500000000000000" pitchFamily="2" charset="0"/>
      <p:regular r:id="rId3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8"/>
    <p:restoredTop sz="94635"/>
  </p:normalViewPr>
  <p:slideViewPr>
    <p:cSldViewPr snapToGrid="0">
      <p:cViewPr varScale="1">
        <p:scale>
          <a:sx n="146" d="100"/>
          <a:sy n="146" d="100"/>
        </p:scale>
        <p:origin x="272" y="16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ccTYPO Medium" pitchFamily="2" charset="0"/>
              </a:defRPr>
            </a:lvl1pPr>
          </a:lstStyle>
          <a:p>
            <a:fld id="{7C4BC4F9-29E8-0C4C-91EC-D47FA223D98C}" type="datetimeFigureOut">
              <a:rPr lang="cs-CZ" smtClean="0"/>
              <a:pPr/>
              <a:t>17.12.2024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ccTYPO Medium" pitchFamily="2" charset="0"/>
              </a:defRPr>
            </a:lvl1pPr>
          </a:lstStyle>
          <a:p>
            <a:fld id="{A167CE6E-BD68-BF48-8ED4-E6A5C5D728E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54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ccTYPO Medium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ccTYPO Medium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ccTYPO Medium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ccTYPO Medium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ccTYPO Medium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54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54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CB07-31A2-1722-A517-7AF98DCC2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54F2628-06FA-F361-3BC7-F2DE04B9A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A8E4BAD-7672-DEF9-BB06-119A81DFC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i="0">
                <a:latin typeface="fccTYPO" pitchFamily="2" charset="0"/>
              </a:rPr>
              <a:t>Tisková zpráva je o tom že ČR JE AKTUÁLNĚ NAD PRŮMĚREM EU A ŽE TÍMTO TEMPEM V ROCE 2030 BUDE TOP 3 (2.PŘÍČKA)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F91145-267C-6E97-A75D-4CA67A472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842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C750-4420-1688-AA99-FAB76448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719ADE7-961F-DDAE-B19D-E57059ACE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7D0DDA8-F574-B3D0-9A32-496137570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658141-47C1-E606-C052-55A401D3F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87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1) FÁZE ZÍSKÁNÍ A POROZUMĚNÍ DATŮM:</a:t>
            </a:r>
          </a:p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V první fázi jsme se zaměřili na identifikaci vhodného datového zdroje. Pro náš projekt jsme si vybrali datový soubor dostupný na stránkách </a:t>
            </a:r>
            <a:r>
              <a:rPr lang="cs-CZ" err="1">
                <a:solidFill>
                  <a:srgbClr val="FFFFFF"/>
                </a:solidFill>
                <a:effectLst/>
              </a:rPr>
              <a:t>Eurostatu</a:t>
            </a:r>
            <a:r>
              <a:rPr lang="cs-CZ">
                <a:solidFill>
                  <a:srgbClr val="FFFFFF"/>
                </a:solidFill>
                <a:effectLst/>
              </a:rPr>
              <a:t>, což je spolehlivý a ověřený zdroj evropských statistických dat. Data jsme důkladně prozkoumali, abychom získali základní představu o jejich struktuře, obsahu a kvalitě.</a:t>
            </a:r>
          </a:p>
          <a:p>
            <a:pPr>
              <a:lnSpc>
                <a:spcPts val="1350"/>
              </a:lnSpc>
            </a:pPr>
            <a:br>
              <a:rPr lang="cs-CZ">
                <a:solidFill>
                  <a:srgbClr val="FFFFFF"/>
                </a:solidFill>
                <a:effectLst/>
              </a:rPr>
            </a:br>
            <a:endParaRPr lang="cs-CZ">
              <a:solidFill>
                <a:srgbClr val="FFFFFF"/>
              </a:solidFill>
              <a:effectLst/>
            </a:endParaRPr>
          </a:p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2) FÁZE PŘEDZPRACOVÁNÍ DAT:</a:t>
            </a:r>
          </a:p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V rámci této fáze jsme se zaměřili na čištění a přípravu dat pro následné analýzy. </a:t>
            </a:r>
            <a:r>
              <a:rPr lang="cs-CZ" err="1">
                <a:solidFill>
                  <a:srgbClr val="FFFFFF"/>
                </a:solidFill>
                <a:effectLst/>
              </a:rPr>
              <a:t>Dataset</a:t>
            </a:r>
            <a:r>
              <a:rPr lang="cs-CZ">
                <a:solidFill>
                  <a:srgbClr val="FFFFFF"/>
                </a:solidFill>
                <a:effectLst/>
              </a:rPr>
              <a:t> bylo nutné zbavit chybějících hodnot, duplicit a nekonzistentních záznamů. Dále jsme provedli nezbytné transformace, jako je změna formátu dat, normalizace a agregace, aby byl </a:t>
            </a:r>
            <a:r>
              <a:rPr lang="cs-CZ" err="1">
                <a:solidFill>
                  <a:srgbClr val="FFFFFF"/>
                </a:solidFill>
                <a:effectLst/>
              </a:rPr>
              <a:t>dataset</a:t>
            </a:r>
            <a:r>
              <a:rPr lang="cs-CZ">
                <a:solidFill>
                  <a:srgbClr val="FFFFFF"/>
                </a:solidFill>
                <a:effectLst/>
              </a:rPr>
              <a:t> připraven k efektivnímu modelování.</a:t>
            </a:r>
          </a:p>
          <a:p>
            <a:pPr>
              <a:lnSpc>
                <a:spcPts val="1350"/>
              </a:lnSpc>
            </a:pPr>
            <a:br>
              <a:rPr lang="cs-CZ">
                <a:solidFill>
                  <a:srgbClr val="FFFFFF"/>
                </a:solidFill>
                <a:effectLst/>
              </a:rPr>
            </a:br>
            <a:endParaRPr lang="cs-CZ">
              <a:solidFill>
                <a:srgbClr val="FFFFFF"/>
              </a:solidFill>
              <a:effectLst/>
            </a:endParaRPr>
          </a:p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3) FÁZE TRÉNOVÁNÍ A MODELOVÁNÍ:</a:t>
            </a:r>
          </a:p>
          <a:p>
            <a:pPr>
              <a:lnSpc>
                <a:spcPts val="1350"/>
              </a:lnSpc>
            </a:pPr>
            <a:r>
              <a:rPr lang="cs-CZ">
                <a:solidFill>
                  <a:srgbClr val="FFFFFF"/>
                </a:solidFill>
                <a:effectLst/>
              </a:rPr>
              <a:t>V závěrečné fázi jsme připravený </a:t>
            </a:r>
            <a:r>
              <a:rPr lang="cs-CZ" err="1">
                <a:solidFill>
                  <a:srgbClr val="FFFFFF"/>
                </a:solidFill>
                <a:effectLst/>
              </a:rPr>
              <a:t>dataset</a:t>
            </a:r>
            <a:r>
              <a:rPr lang="cs-CZ">
                <a:solidFill>
                  <a:srgbClr val="FFFFFF"/>
                </a:solidFill>
                <a:effectLst/>
              </a:rPr>
              <a:t> využili pro naši analýzu. Aplikovali jsme vhodné metody strojového učení a statistického modelování, abychom mohli získat relevantní poznatky a odpovědi na stanovené analytické otázky.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10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13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08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03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7CE6E-BD68-BF48-8ED4-E6A5C5D728E5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9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alphaModFix amt="5205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CD2C4-9762-BF49-9B87-E36A872DB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F86490-D684-2D3C-0F09-86C500038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14" y="4486542"/>
            <a:ext cx="4885347" cy="2241134"/>
          </a:xfrm>
        </p:spPr>
        <p:txBody>
          <a:bodyPr/>
          <a:lstStyle>
            <a:lvl1pPr marL="0" indent="0" algn="ctr">
              <a:buNone/>
              <a:defRPr sz="2400" b="0" i="0">
                <a:latin typeface="fccTYP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61382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934CF-4428-A5BF-E6A2-949E05F2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127411-C466-AF0B-1C7B-E87133B1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7A03804-D789-C0B7-A646-FF54655A8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99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C6BAEA7-4AE5-79F1-AB26-7ABF72B9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4EBC933-0791-7E42-2464-CA12D8EF3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5BD61-56A1-6532-7CE6-546DFC5C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2BA825-D95D-75B1-F8F1-901D6EFB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4CFF0A-6B64-0E40-0292-4F0A0A7D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220BB1-777F-51EA-F258-C2138EA9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C1C4553-D05D-EF2B-C22E-E707112EC329}"/>
              </a:ext>
            </a:extLst>
          </p:cNvPr>
          <p:cNvSpPr txBox="1">
            <a:spLocks/>
          </p:cNvSpPr>
          <p:nvPr userDrawn="1"/>
        </p:nvSpPr>
        <p:spPr>
          <a:xfrm>
            <a:off x="838200" y="1071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ccTYPO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844DD33-276A-ABB4-8A0A-F13A293A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39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9A4BCE-A54F-0675-D53C-EF0C527C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21A6EF-CC18-C0DF-1FBA-8E5C754F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F66577-E04C-5771-A85D-57E3BB88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36E2E-CD89-8D43-9418-EC880D1AF84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727AA45-EE97-D316-4328-821F07B3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0498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D9643A-D256-7D11-2580-646E9BDB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59DB47-306F-BE12-19B0-41B58ADC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2C6FF4-0B25-C0B7-E24C-F6C022A4A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6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D9643A-D256-7D11-2580-646E9BDB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59DB47-306F-BE12-19B0-41B58ADC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89EF0B-FA8A-B5F1-A75F-8DD324FE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2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A73BA00-AAAC-4C42-58D2-E3899490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72AAD2-798D-D8C3-8031-3AD3F1F24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0FF4838-2532-4214-3823-D1A84FD55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fccTYPO Outline Black" pitchFamily="2" charset="0"/>
              </a:defRPr>
            </a:lvl1pPr>
          </a:lstStyle>
          <a:p>
            <a:fld id="{2CE36E2E-CD89-8D43-9418-EC880D1AF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0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4" r:id="rId5"/>
    <p:sldLayoutId id="2147483655" r:id="rId6"/>
    <p:sldLayoutId id="214748366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ccTYP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ccTYPO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ccTYPO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ccTYPO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ccTYPO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ccTYPO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entimeter.com/app/presentation/alc5nu2rr661be9e4299cwce1365dbcp/edit?question=pyns2p2imwz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9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BD4BADB-0842-88DB-3019-4CB00B8E5102}"/>
              </a:ext>
            </a:extLst>
          </p:cNvPr>
          <p:cNvSpPr txBox="1"/>
          <p:nvPr/>
        </p:nvSpPr>
        <p:spPr>
          <a:xfrm>
            <a:off x="10254342" y="261257"/>
            <a:ext cx="58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" pitchFamily="2" charset="0"/>
                <a:hlinkClick r:id="rId4"/>
              </a:rPr>
              <a:t>link</a:t>
            </a:r>
            <a:endParaRPr lang="cs-CZ" b="1">
              <a:latin typeface="fccTYPO" pitchFamily="2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2A5BA3D-89E3-A2F7-727C-2925533AF5A5}"/>
              </a:ext>
            </a:extLst>
          </p:cNvPr>
          <p:cNvSpPr txBox="1"/>
          <p:nvPr/>
        </p:nvSpPr>
        <p:spPr>
          <a:xfrm>
            <a:off x="108857" y="6410778"/>
            <a:ext cx="386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XX – iniciály prezentujícího</a:t>
            </a:r>
          </a:p>
        </p:txBody>
      </p:sp>
    </p:spTree>
    <p:extLst>
      <p:ext uri="{BB962C8B-B14F-4D97-AF65-F5344CB8AC3E}">
        <p14:creationId xmlns:p14="http://schemas.microsoft.com/office/powerpoint/2010/main" val="389250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5A299-B646-8B1D-3827-30304C7E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 descr="korupce | Deník Alarm">
            <a:extLst>
              <a:ext uri="{FF2B5EF4-FFF2-40B4-BE49-F238E27FC236}">
                <a16:creationId xmlns:a16="http://schemas.microsoft.com/office/drawing/2014/main" id="{D7941679-8F8B-D005-9A70-C780FE9A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424" y="3318679"/>
            <a:ext cx="6470022" cy="355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4B218D5-0838-0996-5EBC-53DA9E8E66EF}"/>
              </a:ext>
            </a:extLst>
          </p:cNvPr>
          <p:cNvSpPr txBox="1">
            <a:spLocks/>
          </p:cNvSpPr>
          <p:nvPr/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ccTYPO" pitchFamily="2" charset="0"/>
                <a:ea typeface="+mj-ea"/>
                <a:cs typeface="+mj-cs"/>
              </a:defRPr>
            </a:lvl1pPr>
          </a:lstStyle>
          <a:p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je korupce?</a:t>
            </a: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367F0C8-8E94-CE7D-E2B8-B43ACC96E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</p:spPr>
        <p:txBody>
          <a:bodyPr/>
          <a:lstStyle/>
          <a:p>
            <a:fld id="{24578CCF-2EC4-44CB-A694-F6F6E59A398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Obrázek 8" descr="Emoji bublina řeči omalovánka | Omalovánky k Vytisknutí Zdarma">
            <a:extLst>
              <a:ext uri="{FF2B5EF4-FFF2-40B4-BE49-F238E27FC236}">
                <a16:creationId xmlns:a16="http://schemas.microsoft.com/office/drawing/2014/main" id="{388B1E59-A508-CF4C-5DA1-992A6FB3E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58" y="4132847"/>
            <a:ext cx="1810754" cy="18107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47BE2E-8292-7F07-7340-85D7B450A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5823" y="1300842"/>
            <a:ext cx="1810755" cy="1810755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751E8AC-8D1B-6A7C-0606-69A0F68B1FE9}"/>
              </a:ext>
            </a:extLst>
          </p:cNvPr>
          <p:cNvGrpSpPr/>
          <p:nvPr/>
        </p:nvGrpSpPr>
        <p:grpSpPr>
          <a:xfrm>
            <a:off x="1746707" y="1448554"/>
            <a:ext cx="4420923" cy="2807205"/>
            <a:chOff x="-3304264" y="-254721"/>
            <a:chExt cx="4420923" cy="2807205"/>
          </a:xfrm>
        </p:grpSpPr>
        <p:pic>
          <p:nvPicPr>
            <p:cNvPr id="13" name="Picture 6" descr="Bublinu řeči, bublinu řeči, úhel, plocha png | PNGEgg">
              <a:extLst>
                <a:ext uri="{FF2B5EF4-FFF2-40B4-BE49-F238E27FC236}">
                  <a16:creationId xmlns:a16="http://schemas.microsoft.com/office/drawing/2014/main" id="{E964F773-9631-2E03-97C0-99F0C6A5E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50" b="90750" l="6556" r="90000">
                          <a14:foregroundMark x1="27444" y1="10875" x2="34778" y2="7000"/>
                          <a14:foregroundMark x1="34778" y1="7000" x2="44222" y2="5375"/>
                          <a14:foregroundMark x1="44444" y1="4250" x2="49333" y2="4500"/>
                          <a14:foregroundMark x1="9333" y1="27250" x2="9333" y2="27250"/>
                          <a14:foregroundMark x1="7889" y1="45125" x2="6778" y2="36000"/>
                          <a14:foregroundMark x1="6778" y1="36000" x2="6889" y2="35500"/>
                          <a14:foregroundMark x1="6556" y1="36875" x2="9000" y2="50750"/>
                          <a14:foregroundMark x1="7889" y1="50000" x2="12111" y2="55125"/>
                          <a14:foregroundMark x1="69556" y1="90750" x2="69556" y2="9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304264" y="-254721"/>
              <a:ext cx="4420923" cy="2807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B3F4C843-02EC-37FC-8990-F06DEFC335FE}"/>
                </a:ext>
              </a:extLst>
            </p:cNvPr>
            <p:cNvSpPr txBox="1"/>
            <p:nvPr/>
          </p:nvSpPr>
          <p:spPr>
            <a:xfrm>
              <a:off x="-2447768" y="336809"/>
              <a:ext cx="28878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>
                  <a:solidFill>
                    <a:srgbClr val="4F4F4F"/>
                  </a:solidFill>
                  <a:effectLst/>
                  <a:latin typeface="fccTYPO Light" pitchFamily="2" charset="0"/>
                  <a:cs typeface="Times New Roman" panose="02020603050405020304" pitchFamily="18" charset="0"/>
                </a:rPr>
                <a:t>„Korupci je možno charakterizovat jako zneužití postavení, které je spojeno s porušením principu nestrannosti při rozhodování. Je motivováno snahou po materiálním zisku nebo získání jiných výhod.“</a:t>
              </a:r>
              <a:endParaRPr lang="cs-CZ" sz="1200">
                <a:latin typeface="fccTYPO Light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Obrázek 2" descr="Obsah obrázku oblečení, Lidská tvář, osoba, muž&#10;&#10;Popis byl vytvořen automaticky">
            <a:extLst>
              <a:ext uri="{FF2B5EF4-FFF2-40B4-BE49-F238E27FC236}">
                <a16:creationId xmlns:a16="http://schemas.microsoft.com/office/drawing/2014/main" id="{FDE7AE20-45B1-A457-408C-380A2E094B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763" y="3341651"/>
            <a:ext cx="2859988" cy="340598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C6CB5BD9-07F4-D5F0-4E77-75E94D266784}"/>
              </a:ext>
            </a:extLst>
          </p:cNvPr>
          <p:cNvSpPr txBox="1">
            <a:spLocks/>
          </p:cNvSpPr>
          <p:nvPr/>
        </p:nvSpPr>
        <p:spPr>
          <a:xfrm>
            <a:off x="1069846" y="527577"/>
            <a:ext cx="963401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fccTYPO" pitchFamily="2" charset="0"/>
                <a:ea typeface="+mj-ea"/>
                <a:cs typeface="+mj-cs"/>
              </a:defRPr>
            </a:lvl1pPr>
          </a:lstStyle>
          <a:p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Korupce v České republice</a:t>
            </a:r>
            <a:endParaRPr lang="cs-CZ"/>
          </a:p>
        </p:txBody>
      </p:sp>
      <p:pic>
        <p:nvPicPr>
          <p:cNvPr id="22" name="Picture 8" descr="Dotacemi Agrofertu stát páchá 7 trestných činů, zažalovali Piráti v  trestním oznámení na Babiše » BUSINESS DAILY NEWS : BYZNYS NOVINY">
            <a:extLst>
              <a:ext uri="{FF2B5EF4-FFF2-40B4-BE49-F238E27FC236}">
                <a16:creationId xmlns:a16="http://schemas.microsoft.com/office/drawing/2014/main" id="{B030803F-8C97-F804-7C14-F3C48340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804" y="0"/>
            <a:ext cx="3757196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85C8B84-3CB5-7405-6C69-83A635DD5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907" y="3911040"/>
            <a:ext cx="4747448" cy="2370100"/>
          </a:xfrm>
          <a:prstGeom prst="rect">
            <a:avLst/>
          </a:prstGeom>
        </p:spPr>
      </p:pic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B7579599-4A54-DDF0-3AE8-BAF3AEBDA6F5}"/>
              </a:ext>
            </a:extLst>
          </p:cNvPr>
          <p:cNvSpPr txBox="1">
            <a:spLocks/>
          </p:cNvSpPr>
          <p:nvPr/>
        </p:nvSpPr>
        <p:spPr>
          <a:xfrm>
            <a:off x="1069846" y="1804444"/>
            <a:ext cx="9747504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Zákon č. 40/2009 Sb. – HLAVA X - Trestné činy proti pořádku ve věcech veřejných </a:t>
            </a:r>
          </a:p>
          <a:p>
            <a:r>
              <a:rPr lang="cs-CZ"/>
              <a:t>závazek vytváření strategií a preventivních opatření dle Úmluvy OSN proti korupci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u="sng"/>
              <a:t>dokumenty</a:t>
            </a:r>
            <a:r>
              <a:rPr lang="cs-CZ"/>
              <a:t>:</a:t>
            </a:r>
          </a:p>
          <a:p>
            <a:pPr marL="266700" indent="0">
              <a:buFont typeface="Arial" panose="020B0604020202020204" pitchFamily="34" charset="0"/>
              <a:buNone/>
            </a:pPr>
            <a:r>
              <a:rPr lang="cs-CZ">
                <a:cs typeface="Aldhabi" panose="01000000000000000000" pitchFamily="2" charset="-78"/>
              </a:rPr>
              <a:t>→  </a:t>
            </a:r>
            <a:r>
              <a:rPr lang="cs-CZ">
                <a:latin typeface="Avenir Next LT Pro (Základní text)"/>
                <a:cs typeface="Aldhabi" panose="01000000000000000000" pitchFamily="2" charset="-78"/>
              </a:rPr>
              <a:t>Vládní koncepce boje s korupcí na léta 2023 až 2026</a:t>
            </a:r>
          </a:p>
          <a:p>
            <a:pPr marL="630238" indent="-363538">
              <a:buFont typeface="Arial" panose="020B0604020202020204" pitchFamily="34" charset="0"/>
              <a:buNone/>
            </a:pPr>
            <a:r>
              <a:rPr lang="cs-CZ">
                <a:cs typeface="Aldhabi" panose="01000000000000000000" pitchFamily="2" charset="-78"/>
              </a:rPr>
              <a:t>→   </a:t>
            </a:r>
            <a:r>
              <a:rPr lang="cs-CZ">
                <a:latin typeface="Avenir Next LT Pro (Základní text)"/>
                <a:cs typeface="Aldhabi" panose="01000000000000000000" pitchFamily="2" charset="-78"/>
              </a:rPr>
              <a:t>Východiska pro vytvoření protikorupčního strategického dokumentu ČR pro období po roce 2017</a:t>
            </a:r>
          </a:p>
          <a:p>
            <a:pPr marL="631825" indent="-365125">
              <a:buFont typeface="Arial" panose="020B0604020202020204" pitchFamily="34" charset="0"/>
              <a:buNone/>
            </a:pPr>
            <a:r>
              <a:rPr lang="cs-CZ">
                <a:cs typeface="Aldhabi" panose="01000000000000000000" pitchFamily="2" charset="-78"/>
              </a:rPr>
              <a:t>→  </a:t>
            </a:r>
            <a:r>
              <a:rPr lang="cs-CZ">
                <a:latin typeface="Avenir Next LT Pro (Základní text)"/>
                <a:cs typeface="Aldhabi" panose="01000000000000000000" pitchFamily="2" charset="-78"/>
              </a:rPr>
              <a:t>Rezortní interní protikorupční program Ministerstva obrany </a:t>
            </a:r>
            <a:endParaRPr lang="cs-CZ">
              <a:latin typeface="Avenir Next LT Pro (Základní text)"/>
            </a:endParaRP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6881E952-94D1-C41C-787B-2314064DE1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722" y1="76834" x2="43814" y2="81853"/>
                        <a14:foregroundMark x1="41753" y1="76834" x2="44845" y2="82625"/>
                        <a14:foregroundMark x1="44330" y1="77606" x2="44330" y2="82625"/>
                        <a14:foregroundMark x1="36082" y1="77606" x2="36082" y2="74131"/>
                        <a14:foregroundMark x1="36082" y1="74517" x2="38660" y2="73745"/>
                        <a14:foregroundMark x1="61856" y1="73745" x2="64948" y2="82625"/>
                        <a14:foregroundMark x1="39691" y1="48649" x2="39175" y2="45174"/>
                        <a14:foregroundMark x1="40206" y1="27413" x2="41237" y2="22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71" y="1828483"/>
            <a:ext cx="1195278" cy="1595758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8A7E210C-9549-BA02-5F5F-8FAB8914836A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2" name="korupce.mp3">
            <a:hlinkClick r:id="" action="ppaction://media"/>
            <a:extLst>
              <a:ext uri="{FF2B5EF4-FFF2-40B4-BE49-F238E27FC236}">
                <a16:creationId xmlns:a16="http://schemas.microsoft.com/office/drawing/2014/main" id="{67F57C6E-4841-6561-C633-FFB27425A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15754" y="5966893"/>
            <a:ext cx="812800" cy="8128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E45F36-70FE-D17E-1825-56D0535A48E5}"/>
              </a:ext>
            </a:extLst>
          </p:cNvPr>
          <p:cNvSpPr txBox="1"/>
          <p:nvPr/>
        </p:nvSpPr>
        <p:spPr>
          <a:xfrm>
            <a:off x="77185" y="641036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13401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"/>
                            </p:stCondLst>
                            <p:childTnLst>
                              <p:par>
                                <p:cTn id="1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50"/>
                            </p:stCondLst>
                            <p:childTnLst>
                              <p:par>
                                <p:cTn id="18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500"/>
                            </p:stCondLst>
                            <p:childTnLst>
                              <p:par>
                                <p:cTn id="2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7" grpId="0" build="p"/>
      <p:bldP spid="29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6A3AD-71AA-2DBC-3D1B-3F6B21C2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Konkrétní opatření proti korupci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6CECB-0A53-684E-8340-547AA48B4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" y="1549640"/>
            <a:ext cx="7297615" cy="47442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400" b="1">
                <a:latin typeface="fccTYPO Ultra Bold" pitchFamily="2" charset="0"/>
              </a:rPr>
              <a:t>monitorovací a kontrolní systémy</a:t>
            </a:r>
          </a:p>
          <a:p>
            <a:pPr>
              <a:buFont typeface="Wingdings" pitchFamily="2" charset="2"/>
              <a:buChar char="Ø"/>
              <a:tabLst>
                <a:tab pos="476250" algn="l"/>
              </a:tabLst>
            </a:pPr>
            <a:r>
              <a:rPr lang="cs-CZ" sz="3400"/>
              <a:t> kontrola v oblasti zadávání veřejných zakázek</a:t>
            </a:r>
          </a:p>
          <a:p>
            <a:endParaRPr lang="cs-CZ" sz="3400"/>
          </a:p>
          <a:p>
            <a:pPr marL="0" indent="0">
              <a:buNone/>
            </a:pPr>
            <a:r>
              <a:rPr lang="cs-CZ" sz="3400" b="1">
                <a:latin typeface="fccTYPO Ultra Bold" pitchFamily="2" charset="0"/>
              </a:rPr>
              <a:t>transparentnost a veřejný přístup k informacím</a:t>
            </a:r>
            <a:endParaRPr lang="cs-CZ" sz="3400"/>
          </a:p>
          <a:p>
            <a:pPr>
              <a:lnSpc>
                <a:spcPct val="120000"/>
              </a:lnSpc>
              <a:buFont typeface="Wingdings" pitchFamily="2" charset="2"/>
              <a:buChar char="Ø"/>
              <a:tabLst>
                <a:tab pos="476250" algn="l"/>
              </a:tabLst>
            </a:pPr>
            <a:r>
              <a:rPr lang="cs-CZ" sz="3400"/>
              <a:t> př. veřejně dostupné smlouvy uzavřené 	státními institucemi (Zákon o registru smluv)</a:t>
            </a:r>
          </a:p>
          <a:p>
            <a:endParaRPr lang="cs-CZ" sz="3400"/>
          </a:p>
          <a:p>
            <a:pPr marL="0" indent="0">
              <a:buNone/>
            </a:pPr>
            <a:r>
              <a:rPr lang="cs-CZ" sz="3400" b="1">
                <a:latin typeface="fccTYPO Ultra Bold" pitchFamily="2" charset="0"/>
              </a:rPr>
              <a:t>Rada vlády pro koordinaci boje s korupcí </a:t>
            </a:r>
            <a:endParaRPr lang="cs-CZ" sz="3400"/>
          </a:p>
          <a:p>
            <a:pPr>
              <a:buFont typeface="Wingdings" pitchFamily="2" charset="2"/>
              <a:buChar char="Ø"/>
            </a:pPr>
            <a:r>
              <a:rPr lang="cs-CZ" sz="3400"/>
              <a:t> spravuje a vyhodnocuje stav boje s korupcí</a:t>
            </a:r>
          </a:p>
          <a:p>
            <a:endParaRPr lang="cs-CZ" sz="3400"/>
          </a:p>
          <a:p>
            <a:pPr marL="0" indent="0">
              <a:buNone/>
            </a:pPr>
            <a:r>
              <a:rPr lang="cs-CZ" sz="3400" b="1">
                <a:latin typeface="fccTYPO Ultra Bold" pitchFamily="2" charset="0"/>
              </a:rPr>
              <a:t>akční plány boje s korupcí </a:t>
            </a:r>
          </a:p>
          <a:p>
            <a:pPr marL="0" indent="0">
              <a:buNone/>
            </a:pPr>
            <a:endParaRPr lang="cs-CZ"/>
          </a:p>
        </p:txBody>
      </p:sp>
      <p:pic>
        <p:nvPicPr>
          <p:cNvPr id="4" name="Obrázek 3" descr="Obsah obrázku text, symbol, Písmo, logo&#10;&#10;Popis byl vytvořen automaticky">
            <a:extLst>
              <a:ext uri="{FF2B5EF4-FFF2-40B4-BE49-F238E27FC236}">
                <a16:creationId xmlns:a16="http://schemas.microsoft.com/office/drawing/2014/main" id="{9C462775-13F0-D63B-29DC-4DAE93DC1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7757">
            <a:off x="7479270" y="2706417"/>
            <a:ext cx="4233930" cy="258975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E075F6-6C3B-71FA-D0E7-134B00214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73B3881-F91F-CBDF-CE34-338EC8D3CF7D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NJ</a:t>
            </a:r>
          </a:p>
        </p:txBody>
      </p:sp>
    </p:spTree>
    <p:extLst>
      <p:ext uri="{BB962C8B-B14F-4D97-AF65-F5344CB8AC3E}">
        <p14:creationId xmlns:p14="http://schemas.microsoft.com/office/powerpoint/2010/main" val="28729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451373F-5D20-17A3-0F7F-32F37CEB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CRISP-DP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66A74CA-A9A6-2F93-B1E1-A7D64C289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/>
              <a:t>1)</a:t>
            </a:r>
          </a:p>
          <a:p>
            <a:endParaRPr lang="cs-CZ"/>
          </a:p>
          <a:p>
            <a:r>
              <a:rPr lang="cs-CZ"/>
              <a:t>2) předzpracování dat</a:t>
            </a:r>
          </a:p>
          <a:p>
            <a:endParaRPr lang="cs-CZ"/>
          </a:p>
          <a:p>
            <a:r>
              <a:rPr lang="cs-CZ"/>
              <a:t>3) trénování a modelování dat</a:t>
            </a:r>
          </a:p>
          <a:p>
            <a:endParaRPr lang="cs-CZ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E04D7A05-C353-FDAE-2E92-CB4DC8484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</p:spPr>
        <p:txBody>
          <a:bodyPr/>
          <a:lstStyle/>
          <a:p>
            <a:fld id="{2CE36E2E-CD89-8D43-9418-EC880D1AF84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DE8BEE5-1AFC-092E-AD81-8E06AB794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769" y="1753234"/>
            <a:ext cx="3385460" cy="4528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75A20F6-4C32-7F44-81C6-92C383CC2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885" y="642371"/>
            <a:ext cx="5638800" cy="56515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37271AD-0668-B1A1-51AA-D4D366A76E05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268933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599E2-B9F7-D2A2-7B42-011415AE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Původní </a:t>
            </a:r>
            <a:r>
              <a:rPr lang="cs-CZ" err="1"/>
              <a:t>dataset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361372-608E-9297-CF37-B13D007AC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673"/>
            <a:ext cx="10515600" cy="4351338"/>
          </a:xfrm>
        </p:spPr>
        <p:txBody>
          <a:bodyPr/>
          <a:lstStyle/>
          <a:p>
            <a:r>
              <a:rPr lang="cs-CZ"/>
              <a:t>pochopení</a:t>
            </a:r>
          </a:p>
          <a:p>
            <a:r>
              <a:rPr lang="cs-CZ"/>
              <a:t>vizualizace</a:t>
            </a:r>
          </a:p>
          <a:p>
            <a:r>
              <a:rPr lang="cs-CZ"/>
              <a:t>čištění</a:t>
            </a:r>
          </a:p>
          <a:p>
            <a:endParaRPr lang="cs-CZ"/>
          </a:p>
        </p:txBody>
      </p:sp>
      <p:pic>
        <p:nvPicPr>
          <p:cNvPr id="4" name="Obrázek 3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FCEC4234-A5EA-4704-BF7D-CC2899EE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" y="3037096"/>
            <a:ext cx="6285624" cy="32502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EA2DBE-9D74-4009-EBE4-53194E03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04431" y="87230"/>
            <a:ext cx="8085619" cy="668353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492DE7-371C-79BB-8C58-E678A5158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46D4703-E5A6-1C34-4BAA-ED064C6A5FF0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6936FF-A67C-B64E-8FEE-AEDF07332AE7}"/>
              </a:ext>
            </a:extLst>
          </p:cNvPr>
          <p:cNvSpPr txBox="1"/>
          <p:nvPr/>
        </p:nvSpPr>
        <p:spPr>
          <a:xfrm>
            <a:off x="3819646" y="1285508"/>
            <a:ext cx="227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>
                <a:solidFill>
                  <a:srgbClr val="FFC000"/>
                </a:solidFill>
                <a:latin typeface="fccTYPO SuperBlack" pitchFamily="2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90660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BCF4-5A91-0B32-EA26-90BAA040F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45609-0B8A-6C2A-66D1-FFC0B77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Upravený </a:t>
            </a:r>
            <a:r>
              <a:rPr lang="cs-CZ" err="1"/>
              <a:t>dataset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EBE0B-0C10-7BEA-949D-D5A8251CC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431" y="87230"/>
            <a:ext cx="8085619" cy="6683539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32A4ECF-7A2D-3E60-8134-99FF15D70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C09B2D-DA65-F631-5A08-39451D42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857" y="3045940"/>
            <a:ext cx="6285624" cy="323260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9ADD36C-EFDB-B423-7835-24092743A010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872B4E-4202-DC24-3452-A847E55C0840}"/>
              </a:ext>
            </a:extLst>
          </p:cNvPr>
          <p:cNvSpPr txBox="1"/>
          <p:nvPr/>
        </p:nvSpPr>
        <p:spPr>
          <a:xfrm>
            <a:off x="3819646" y="1285508"/>
            <a:ext cx="227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>
                <a:solidFill>
                  <a:srgbClr val="FFC000"/>
                </a:solidFill>
                <a:latin typeface="fccTYPO SuperBlack" pitchFamily="2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78402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5CD7-A302-38DB-9EA2-5ECC7A3EA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71D14B9-5DFB-D42D-12A1-C467738A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51" y="78387"/>
            <a:ext cx="8085619" cy="66835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FCD2F37-BF38-989C-CD92-5F3F8687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367" y="3745395"/>
            <a:ext cx="5687604" cy="2925053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578B34-C46A-D6E9-663C-B3E31B241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79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E74C3-8A35-A3E3-2BD0-DF459F0F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Aplikace</a:t>
            </a:r>
          </a:p>
        </p:txBody>
      </p:sp>
      <p:pic>
        <p:nvPicPr>
          <p:cNvPr id="4" name="Zástupný obsah 3" descr="Obsah obrázku text, software, multimédia, snímek obrazovky&#10;&#10;Popis byl vytvořen automaticky">
            <a:extLst>
              <a:ext uri="{FF2B5EF4-FFF2-40B4-BE49-F238E27FC236}">
                <a16:creationId xmlns:a16="http://schemas.microsoft.com/office/drawing/2014/main" id="{991FEA9F-151E-172F-FEE7-99F3EB17A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438" y="1825625"/>
            <a:ext cx="6603123" cy="435133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A2F22B0-603E-52E3-9181-9EE25BFDA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D12473-58F4-1BB7-90E8-B3F1EF67B779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2C3F93-CDB0-92A7-300B-033D877E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9449F-2583-0998-5F31-9903C29EC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oftware, multimédia, snímek obrazovky&#10;&#10;Popis byl vytvořen automaticky">
            <a:extLst>
              <a:ext uri="{FF2B5EF4-FFF2-40B4-BE49-F238E27FC236}">
                <a16:creationId xmlns:a16="http://schemas.microsoft.com/office/drawing/2014/main" id="{A8A49ACA-2731-4BAF-72E6-D5E4FAAD4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19" y="-457200"/>
            <a:ext cx="11100761" cy="731520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28B668-9113-9EFE-198E-910991898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A4642A-5A7D-E102-8F18-230F08B08931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JE</a:t>
            </a:r>
          </a:p>
        </p:txBody>
      </p:sp>
    </p:spTree>
    <p:extLst>
      <p:ext uri="{BB962C8B-B14F-4D97-AF65-F5344CB8AC3E}">
        <p14:creationId xmlns:p14="http://schemas.microsoft.com/office/powerpoint/2010/main" val="2227790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DC249-0065-EF5F-18A3-C25830CD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Predikce</a:t>
            </a:r>
          </a:p>
        </p:txBody>
      </p:sp>
      <p:pic>
        <p:nvPicPr>
          <p:cNvPr id="4" name="Zástupný obsah 5" descr="Obsah obrázku řada/pruh, Vykreslený graf, text, diagram&#10;&#10;Popis byl vytvořen automaticky">
            <a:extLst>
              <a:ext uri="{FF2B5EF4-FFF2-40B4-BE49-F238E27FC236}">
                <a16:creationId xmlns:a16="http://schemas.microsoft.com/office/drawing/2014/main" id="{AA283C0A-2DB8-2E71-8D51-DFBA66BFD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65" y="1619124"/>
            <a:ext cx="7822424" cy="5190580"/>
          </a:xfrm>
          <a:prstGeom prst="rect">
            <a:avLst/>
          </a:prstGeom>
        </p:spPr>
      </p:pic>
      <p:pic>
        <p:nvPicPr>
          <p:cNvPr id="5" name="Obrázek 4" descr="Obsah obrázku text, řada/pruh, Vykreslený graf, diagram&#10;&#10;Popis byl vytvořen automaticky">
            <a:extLst>
              <a:ext uri="{FF2B5EF4-FFF2-40B4-BE49-F238E27FC236}">
                <a16:creationId xmlns:a16="http://schemas.microsoft.com/office/drawing/2014/main" id="{EE339076-8320-22C4-9352-DDE97265E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746" y="2944687"/>
            <a:ext cx="4975601" cy="330156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4A8A5A-E0FE-F484-3965-2FF56C335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F4118-C997-7D71-2C2D-43A9D05B0902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C7D890-13F8-A5E9-050C-76A7E03D1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F4A3DF-EFAD-880A-2780-FEE973FA9D3E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fake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3BBB9EB-0E28-6A24-3F5B-71375FD60792}"/>
              </a:ext>
            </a:extLst>
          </p:cNvPr>
          <p:cNvCxnSpPr/>
          <p:nvPr/>
        </p:nvCxnSpPr>
        <p:spPr>
          <a:xfrm>
            <a:off x="3037839" y="1864904"/>
            <a:ext cx="3543" cy="4666128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7974FA7-1F04-215B-38B6-78440EA27C19}"/>
              </a:ext>
            </a:extLst>
          </p:cNvPr>
          <p:cNvCxnSpPr>
            <a:cxnSpLocks/>
          </p:cNvCxnSpPr>
          <p:nvPr/>
        </p:nvCxnSpPr>
        <p:spPr>
          <a:xfrm>
            <a:off x="8471230" y="3090729"/>
            <a:ext cx="3543" cy="2933186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2666DD-52C5-4B12-9C48-801F24C7E466}"/>
              </a:ext>
            </a:extLst>
          </p:cNvPr>
          <p:cNvSpPr txBox="1"/>
          <p:nvPr/>
        </p:nvSpPr>
        <p:spPr>
          <a:xfrm rot="1119751">
            <a:off x="1467251" y="1712042"/>
            <a:ext cx="9217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00" dirty="0">
                <a:solidFill>
                  <a:srgbClr val="FF0000"/>
                </a:solidFill>
                <a:latin typeface="HACKED" panose="02000500000000000000" pitchFamily="2" charset="0"/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247233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DE5A-86F9-8410-031D-3053D438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2C878-C5DA-7429-A646-C5ADC49C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Predikce</a:t>
            </a:r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F715A879-13DB-1C43-ED6D-CD459E6B9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865" y="1619124"/>
            <a:ext cx="7822423" cy="51905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C15BFF-A448-5A32-255B-1E9DC18E19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63747" y="2944687"/>
            <a:ext cx="4975599" cy="330156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CCCA50-87E3-A667-8B8D-0E6C4A2AD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DCB89C8-10BE-085A-D36F-E4D8C825774C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BF2C5F-A6F0-829A-6150-46F013498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23D31B8-320C-F65F-5D3A-3E4173E7A140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real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8DE8221-7FD6-4E05-7C96-C2F56408536D}"/>
              </a:ext>
            </a:extLst>
          </p:cNvPr>
          <p:cNvCxnSpPr/>
          <p:nvPr/>
        </p:nvCxnSpPr>
        <p:spPr>
          <a:xfrm>
            <a:off x="2866389" y="1864904"/>
            <a:ext cx="3543" cy="4666128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0975977-C976-23C0-F041-EA45FEEBEE79}"/>
              </a:ext>
            </a:extLst>
          </p:cNvPr>
          <p:cNvCxnSpPr>
            <a:cxnSpLocks/>
          </p:cNvCxnSpPr>
          <p:nvPr/>
        </p:nvCxnSpPr>
        <p:spPr>
          <a:xfrm>
            <a:off x="8476614" y="3074579"/>
            <a:ext cx="13068" cy="2980203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3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D42A1-9F07-8364-E225-30D539827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4591D-838D-21DA-688C-FBFBEACA5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cs-CZ">
                <a:latin typeface="fccTYPO SuperBlack" pitchFamily="2" charset="0"/>
              </a:rPr>
              <a:t>I</a:t>
            </a:r>
            <a:r>
              <a:rPr lang="cs-CZ">
                <a:latin typeface="fccTYPO Semi Bold" pitchFamily="2" charset="0"/>
              </a:rPr>
              <a:t>ndex</a:t>
            </a:r>
            <a:r>
              <a:rPr lang="cs-CZ"/>
              <a:t> </a:t>
            </a:r>
            <a:r>
              <a:rPr lang="cs-CZ">
                <a:latin typeface="fccTYPO SuperBlack" pitchFamily="2" charset="0"/>
              </a:rPr>
              <a:t>V</a:t>
            </a:r>
            <a:r>
              <a:rPr lang="cs-CZ">
                <a:latin typeface="fccTYPO Semi Bold" pitchFamily="2" charset="0"/>
              </a:rPr>
              <a:t>nímání</a:t>
            </a:r>
            <a:r>
              <a:rPr lang="cs-CZ"/>
              <a:t> </a:t>
            </a:r>
            <a:r>
              <a:rPr lang="cs-CZ">
                <a:latin typeface="fccTYPO SuperBlack" pitchFamily="2" charset="0"/>
              </a:rPr>
              <a:t>K</a:t>
            </a:r>
            <a:r>
              <a:rPr lang="cs-CZ">
                <a:latin typeface="fccTYPO Semi Bold" pitchFamily="2" charset="0"/>
              </a:rPr>
              <a:t>orupce</a:t>
            </a:r>
            <a:r>
              <a:rPr lang="cs-CZ"/>
              <a:t> </a:t>
            </a:r>
            <a:r>
              <a:rPr lang="cs-CZ">
                <a:latin typeface="fccTYPO SuperBlack" pitchFamily="2" charset="0"/>
              </a:rPr>
              <a:t>CPI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952166-6766-6B5C-E319-9803E4CD4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38" y="4888193"/>
            <a:ext cx="5722611" cy="1839631"/>
          </a:xfrm>
        </p:spPr>
        <p:txBody>
          <a:bodyPr>
            <a:normAutofit/>
          </a:bodyPr>
          <a:lstStyle/>
          <a:p>
            <a:r>
              <a:rPr lang="cs-CZ"/>
              <a:t>EŠPANDR Jakub </a:t>
            </a:r>
            <a:r>
              <a:rPr lang="cs-CZ" sz="1400">
                <a:latin typeface="fccTYPO Super Thin" pitchFamily="2" charset="0"/>
              </a:rPr>
              <a:t>(data science pro business)</a:t>
            </a:r>
            <a:endParaRPr lang="cs-CZ"/>
          </a:p>
          <a:p>
            <a:r>
              <a:rPr lang="cs-CZ"/>
              <a:t>JÍLKOVÁ Natálie </a:t>
            </a:r>
            <a:r>
              <a:rPr lang="cs-CZ" sz="1500">
                <a:latin typeface="fccTYPO Super Thin" pitchFamily="2" charset="0"/>
              </a:rPr>
              <a:t>(řízení rozvoje obcí a regionů)</a:t>
            </a:r>
            <a:endParaRPr lang="cs-CZ"/>
          </a:p>
          <a:p>
            <a:r>
              <a:rPr lang="cs-CZ"/>
              <a:t>ŘÍHA Jaroslav </a:t>
            </a:r>
            <a:r>
              <a:rPr lang="cs-CZ" sz="1500">
                <a:latin typeface="fccTYPO Super Thin" pitchFamily="2" charset="0"/>
              </a:rPr>
              <a:t>(řízení rozvoje obcí a regionů)</a:t>
            </a:r>
          </a:p>
          <a:p>
            <a:r>
              <a:rPr lang="cs-CZ"/>
              <a:t>URBÁNKOVÁ Pavlína </a:t>
            </a:r>
            <a:r>
              <a:rPr lang="cs-CZ" sz="1500">
                <a:latin typeface="fccTYPO Super Thin" pitchFamily="2" charset="0"/>
              </a:rPr>
              <a:t>(řízení rozvoje obcí a regionů)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1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E081E-BE7F-7642-90AF-777AAFEA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Výsledky analýzy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345BC-F637-E826-4134-9B46FBF1A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247" y="1472372"/>
            <a:ext cx="7837506" cy="51822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1F934A-25B4-0EB7-A12C-7AD9D6B5EF10}"/>
              </a:ext>
            </a:extLst>
          </p:cNvPr>
          <p:cNvSpPr txBox="1"/>
          <p:nvPr/>
        </p:nvSpPr>
        <p:spPr>
          <a:xfrm>
            <a:off x="8172861" y="6450197"/>
            <a:ext cx="253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FZVD-Korupce v1.0 na základě dat </a:t>
            </a:r>
            <a:r>
              <a:rPr lang="cs-CZ" sz="900" err="1">
                <a:latin typeface="fccTYPO Super Thin" pitchFamily="2" charset="0"/>
              </a:rPr>
              <a:t>Eurostat</a:t>
            </a:r>
            <a:endParaRPr lang="cs-CZ" sz="900">
              <a:latin typeface="fccTYPO Super Thin" pitchFamily="2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7877A3-26D2-6AEB-A20A-FAA7EEF80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0FAE61E-329E-8096-4079-265A43ED58F1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0D6FAA-B3EB-51D9-8510-E11E1A508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8A4C3F7-32DD-A125-ADA4-977CC80AE48D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fake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F6EA161-D278-DAC4-1D67-34E4B934F263}"/>
              </a:ext>
            </a:extLst>
          </p:cNvPr>
          <p:cNvSpPr txBox="1"/>
          <p:nvPr/>
        </p:nvSpPr>
        <p:spPr>
          <a:xfrm rot="1119751">
            <a:off x="1467251" y="1712042"/>
            <a:ext cx="9217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00" dirty="0">
                <a:solidFill>
                  <a:srgbClr val="FF0000"/>
                </a:solidFill>
                <a:latin typeface="HACKED" panose="02000500000000000000" pitchFamily="2" charset="0"/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6324727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CD6B4-48CF-87EB-88E2-5834A35A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20AE3-E2D2-EAEF-1062-C2484FAE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Výsledky analýzy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277595-89EE-DD11-C161-ECB2D41B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77247" y="1472372"/>
            <a:ext cx="7837506" cy="51822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A189F7-9856-56EF-7E99-5CD155713BBD}"/>
              </a:ext>
            </a:extLst>
          </p:cNvPr>
          <p:cNvSpPr txBox="1"/>
          <p:nvPr/>
        </p:nvSpPr>
        <p:spPr>
          <a:xfrm>
            <a:off x="8172861" y="6450197"/>
            <a:ext cx="253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FZVD-Korupce v1.0 na základě dat </a:t>
            </a:r>
            <a:r>
              <a:rPr lang="cs-CZ" sz="900" err="1">
                <a:latin typeface="fccTYPO Super Thin" pitchFamily="2" charset="0"/>
              </a:rPr>
              <a:t>Eurostat</a:t>
            </a:r>
            <a:endParaRPr lang="cs-CZ" sz="900">
              <a:latin typeface="fccTYPO Super Thin" pitchFamily="2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0A0DAF-6416-87C6-6ED3-7193D365B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CDD83A-162E-B52A-C25E-6FFABADF60C0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228177-1B5D-3CD6-AC89-9C6B1A370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C99FBE-A29E-E37D-88F7-4CE9E27D49E9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real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26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1B2E-6221-7318-C148-CA9A63ABF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3657F-CA3B-83F6-121D-14F876AE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Výsledky analýzy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F6A5F30-F952-818E-0357-E4AE46237767}"/>
              </a:ext>
            </a:extLst>
          </p:cNvPr>
          <p:cNvSpPr txBox="1"/>
          <p:nvPr/>
        </p:nvSpPr>
        <p:spPr>
          <a:xfrm>
            <a:off x="8172861" y="6450197"/>
            <a:ext cx="253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FZVD-Korupce v1.0 na základě dat </a:t>
            </a:r>
            <a:r>
              <a:rPr lang="cs-CZ" sz="900" err="1">
                <a:latin typeface="fccTYPO Super Thin" pitchFamily="2" charset="0"/>
              </a:rPr>
              <a:t>Eurostat</a:t>
            </a:r>
            <a:endParaRPr lang="cs-CZ" sz="900">
              <a:latin typeface="fccTYPO Super Thin" pitchFamily="2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CC30A7-03D0-5FB4-0A5B-FDE64131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3973" y="1562253"/>
            <a:ext cx="8304053" cy="4887944"/>
          </a:xfrm>
          <a:prstGeom prst="rect">
            <a:avLst/>
          </a:prstGeom>
          <a:ln>
            <a:noFill/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847047-C1B4-077F-284B-E27300234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757381-14A0-AAFE-749A-1FB9A901AD4E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NJ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CB2A2E-1F4E-BCA7-5EEE-4B2CDE2FB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1893E0-2584-2997-D747-DB3A6DAC10F3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fake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B427A6-6372-6CE4-7E0F-E67E0D57DE6D}"/>
              </a:ext>
            </a:extLst>
          </p:cNvPr>
          <p:cNvSpPr txBox="1"/>
          <p:nvPr/>
        </p:nvSpPr>
        <p:spPr>
          <a:xfrm rot="1119751">
            <a:off x="1467251" y="1712042"/>
            <a:ext cx="9217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00" dirty="0">
                <a:solidFill>
                  <a:srgbClr val="FF0000"/>
                </a:solidFill>
                <a:latin typeface="HACKED" panose="02000500000000000000" pitchFamily="2" charset="0"/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3137767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C70D-BAF1-5258-3DE6-7ACA5AAA8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07B02-E436-DCFF-02B4-C385FA8E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Výsledky analýzy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2C6B9D-7D26-E8EE-55F4-F7354AB384D6}"/>
              </a:ext>
            </a:extLst>
          </p:cNvPr>
          <p:cNvSpPr txBox="1"/>
          <p:nvPr/>
        </p:nvSpPr>
        <p:spPr>
          <a:xfrm>
            <a:off x="8172861" y="6450197"/>
            <a:ext cx="253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FZVD-Korupce v1.0 na základě dat </a:t>
            </a:r>
            <a:r>
              <a:rPr lang="cs-CZ" sz="900" err="1">
                <a:latin typeface="fccTYPO Super Thin" pitchFamily="2" charset="0"/>
              </a:rPr>
              <a:t>Eurostat</a:t>
            </a:r>
            <a:endParaRPr lang="cs-CZ" sz="900">
              <a:latin typeface="fccTYPO Super Thin" pitchFamily="2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445752-B644-AA61-AE50-C8A36E48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3973" y="1562253"/>
            <a:ext cx="8304053" cy="4887943"/>
          </a:xfrm>
          <a:prstGeom prst="rect">
            <a:avLst/>
          </a:prstGeom>
          <a:ln>
            <a:noFill/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72C16F-7B8C-273F-170C-A89FE9D04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8A9E10-D972-8841-C67E-4298C82309B2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NJ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9D3DFE-F6F1-28FC-8A9C-9E957DBE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0172012-8935-4210-1FCA-93FB4FAD8538}"/>
              </a:ext>
            </a:extLst>
          </p:cNvPr>
          <p:cNvSpPr txBox="1"/>
          <p:nvPr/>
        </p:nvSpPr>
        <p:spPr>
          <a:xfrm>
            <a:off x="108857" y="67531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9CDCFE"/>
                </a:solidFill>
                <a:effectLst/>
                <a:latin typeface="fccTYPO Super Thin" pitchFamily="2" charset="0"/>
              </a:rPr>
              <a:t>df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>
                <a:solidFill>
                  <a:srgbClr val="D4D4D4"/>
                </a:solidFill>
                <a:effectLst/>
                <a:latin typeface="fccTYPO Super Thin" pitchFamily="2" charset="0"/>
              </a:rPr>
              <a:t>=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 </a:t>
            </a:r>
            <a:r>
              <a:rPr lang="cs-CZ" sz="2000" err="1">
                <a:solidFill>
                  <a:srgbClr val="CCCCCC"/>
                </a:solidFill>
                <a:effectLst/>
                <a:latin typeface="fccTYPO Super Thin" pitchFamily="2" charset="0"/>
              </a:rPr>
              <a:t>pd.read_csv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(</a:t>
            </a:r>
            <a:r>
              <a:rPr lang="cs-CZ" sz="2000">
                <a:solidFill>
                  <a:srgbClr val="CE9178"/>
                </a:solidFill>
                <a:effectLst/>
                <a:latin typeface="fccTYPO Medium" pitchFamily="2" charset="0"/>
              </a:rPr>
              <a:t>'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real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.csv</a:t>
            </a:r>
            <a:r>
              <a:rPr lang="cs-CZ" sz="2000">
                <a:solidFill>
                  <a:srgbClr val="CE9178"/>
                </a:solidFill>
                <a:effectLst/>
                <a:latin typeface="fccTYPO Super Thin" pitchFamily="2" charset="0"/>
              </a:rPr>
              <a:t>'</a:t>
            </a:r>
            <a:r>
              <a:rPr lang="cs-CZ" sz="2000">
                <a:solidFill>
                  <a:srgbClr val="CCCCCC"/>
                </a:solidFill>
                <a:effectLst/>
                <a:latin typeface="fccTYPO Super Thin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5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4F75-49BA-A7A8-297B-CA93A599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0DC56-FC96-4DF5-BAB5-C90B8CF6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</a:t>
            </a:r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F5C275F7-95EB-3DB5-9687-A085D4462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622" y="158297"/>
            <a:ext cx="8904007" cy="6292024"/>
          </a:xfr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5E8F00-1B3E-EDD1-D126-6F43C828A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0DC973-F6D3-B1E2-9B3E-BE5B2DD08414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7CED64-A5A2-DF83-3708-A4AA779FDFFE}"/>
              </a:ext>
            </a:extLst>
          </p:cNvPr>
          <p:cNvSpPr txBox="1"/>
          <p:nvPr/>
        </p:nvSpPr>
        <p:spPr>
          <a:xfrm>
            <a:off x="8942176" y="6450321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</a:t>
            </a:r>
            <a:r>
              <a:rPr lang="cs-CZ" sz="900" err="1">
                <a:latin typeface="fccTYPO Super Thin" pitchFamily="2" charset="0"/>
              </a:rPr>
              <a:t>ArcMap</a:t>
            </a:r>
            <a:r>
              <a:rPr lang="cs-CZ" sz="900">
                <a:latin typeface="fccTYPO Super Thin" pitchFamily="2" charset="0"/>
              </a:rPr>
              <a:t> + Adobe </a:t>
            </a:r>
            <a:r>
              <a:rPr lang="cs-CZ" sz="900" err="1">
                <a:latin typeface="fccTYPO Super Thin" pitchFamily="2" charset="0"/>
              </a:rPr>
              <a:t>Illustrator</a:t>
            </a:r>
            <a:endParaRPr lang="cs-CZ" sz="900">
              <a:latin typeface="fccTYPO Super Thin" pitchFamily="2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5574B5-2432-25C6-AE03-E4244CDB17C6}"/>
              </a:ext>
            </a:extLst>
          </p:cNvPr>
          <p:cNvSpPr txBox="1"/>
          <p:nvPr/>
        </p:nvSpPr>
        <p:spPr>
          <a:xfrm>
            <a:off x="122109" y="63015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CPI_fake.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shp</a:t>
            </a:r>
            <a:endParaRPr lang="cs-CZ" sz="2000">
              <a:solidFill>
                <a:srgbClr val="CCCCCC"/>
              </a:solidFill>
              <a:effectLst/>
              <a:latin typeface="fccTYPO Super Thin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FEA313-9FC5-0D25-1CCE-687FE7DC04F3}"/>
              </a:ext>
            </a:extLst>
          </p:cNvPr>
          <p:cNvSpPr txBox="1"/>
          <p:nvPr/>
        </p:nvSpPr>
        <p:spPr>
          <a:xfrm rot="1119751">
            <a:off x="2880724" y="1629944"/>
            <a:ext cx="9217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00" dirty="0">
                <a:solidFill>
                  <a:srgbClr val="FF0000"/>
                </a:solidFill>
                <a:latin typeface="HACKED" panose="02000500000000000000" pitchFamily="2" charset="0"/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39727600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6971-5FA4-9B5E-61AC-4B123B67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C4C7E-AADF-DE74-6F67-F05B8A30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</a:t>
            </a:r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15F7845C-4B88-FEEA-6EE5-63BD0B44D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622" y="158297"/>
            <a:ext cx="8904007" cy="6292024"/>
          </a:xfr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C71401-8B92-C3A8-BD3A-1C9DE90A2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B108D9-B4C6-CF0B-4AAB-8E306D75FA03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16B3AC-1E34-43B8-77F8-EFBBE1C7B564}"/>
              </a:ext>
            </a:extLst>
          </p:cNvPr>
          <p:cNvSpPr txBox="1"/>
          <p:nvPr/>
        </p:nvSpPr>
        <p:spPr>
          <a:xfrm>
            <a:off x="8942176" y="6450321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</a:t>
            </a:r>
            <a:r>
              <a:rPr lang="cs-CZ" sz="900" err="1">
                <a:latin typeface="fccTYPO Super Thin" pitchFamily="2" charset="0"/>
              </a:rPr>
              <a:t>ArcMap</a:t>
            </a:r>
            <a:r>
              <a:rPr lang="cs-CZ" sz="900">
                <a:latin typeface="fccTYPO Super Thin" pitchFamily="2" charset="0"/>
              </a:rPr>
              <a:t> + Adobe </a:t>
            </a:r>
            <a:r>
              <a:rPr lang="cs-CZ" sz="900" err="1">
                <a:latin typeface="fccTYPO Super Thin" pitchFamily="2" charset="0"/>
              </a:rPr>
              <a:t>Illustrator</a:t>
            </a:r>
            <a:endParaRPr lang="cs-CZ" sz="900">
              <a:latin typeface="fccTYPO Super Thin" pitchFamily="2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282D0A5-FDA4-F0CA-CC40-D5626FB51012}"/>
              </a:ext>
            </a:extLst>
          </p:cNvPr>
          <p:cNvSpPr txBox="1"/>
          <p:nvPr/>
        </p:nvSpPr>
        <p:spPr>
          <a:xfrm>
            <a:off x="122109" y="63015"/>
            <a:ext cx="42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CPI_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real</a:t>
            </a:r>
            <a:r>
              <a:rPr lang="cs-CZ" sz="2000" err="1">
                <a:solidFill>
                  <a:srgbClr val="CE9178"/>
                </a:solidFill>
                <a:effectLst/>
                <a:latin typeface="fccTYPO Medium" pitchFamily="2" charset="0"/>
              </a:rPr>
              <a:t>.</a:t>
            </a:r>
            <a:r>
              <a:rPr lang="cs-CZ" sz="2000" err="1">
                <a:solidFill>
                  <a:srgbClr val="CE9178"/>
                </a:solidFill>
                <a:latin typeface="fccTYPO Medium" pitchFamily="2" charset="0"/>
              </a:rPr>
              <a:t>shp</a:t>
            </a:r>
            <a:endParaRPr lang="cs-CZ" sz="2000">
              <a:solidFill>
                <a:srgbClr val="CCCCCC"/>
              </a:solidFill>
              <a:effectLst/>
              <a:latin typeface="fccTYPO Sup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A0F09-9120-81E4-29A5-3A6F3C41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7CE7B-34FA-F010-6A59-911EC862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err="1">
                <a:latin typeface="fccTYPO" pitchFamily="2" charset="0"/>
              </a:rPr>
              <a:t>dataset</a:t>
            </a:r>
            <a:endParaRPr lang="cs-CZ"/>
          </a:p>
          <a:p>
            <a:r>
              <a:rPr lang="cs-CZ" err="1">
                <a:latin typeface="fccTYPO Super Thin" pitchFamily="2" charset="0"/>
              </a:rPr>
              <a:t>Transparency</a:t>
            </a:r>
            <a:r>
              <a:rPr lang="cs-CZ">
                <a:latin typeface="fccTYPO Super Thin" pitchFamily="2" charset="0"/>
              </a:rPr>
              <a:t> International. </a:t>
            </a:r>
            <a:r>
              <a:rPr lang="cs-CZ" err="1">
                <a:latin typeface="fccTYPO Super Thin" pitchFamily="2" charset="0"/>
              </a:rPr>
              <a:t>Corruption</a:t>
            </a:r>
            <a:r>
              <a:rPr lang="cs-CZ">
                <a:latin typeface="fccTYPO Super Thin" pitchFamily="2" charset="0"/>
              </a:rPr>
              <a:t> </a:t>
            </a:r>
            <a:r>
              <a:rPr lang="cs-CZ" err="1">
                <a:latin typeface="fccTYPO Super Thin" pitchFamily="2" charset="0"/>
              </a:rPr>
              <a:t>Perceptions</a:t>
            </a:r>
            <a:r>
              <a:rPr lang="cs-CZ">
                <a:latin typeface="fccTYPO Super Thin" pitchFamily="2" charset="0"/>
              </a:rPr>
              <a:t> Index. Online. In: </a:t>
            </a:r>
            <a:r>
              <a:rPr lang="cs-CZ" err="1">
                <a:latin typeface="fccTYPO Super Thin" pitchFamily="2" charset="0"/>
              </a:rPr>
              <a:t>Eurostat</a:t>
            </a:r>
            <a:r>
              <a:rPr lang="cs-CZ">
                <a:latin typeface="fccTYPO Super Thin" pitchFamily="2" charset="0"/>
              </a:rPr>
              <a:t>. 2024. Dostupné z: https://</a:t>
            </a:r>
            <a:r>
              <a:rPr lang="cs-CZ" err="1">
                <a:latin typeface="fccTYPO Super Thin" pitchFamily="2" charset="0"/>
              </a:rPr>
              <a:t>doi.org</a:t>
            </a:r>
            <a:r>
              <a:rPr lang="cs-CZ">
                <a:latin typeface="fccTYPO Super Thin" pitchFamily="2" charset="0"/>
              </a:rPr>
              <a:t>/10.2908/SDG_16_50. [cit. 2024-12-04].</a:t>
            </a:r>
          </a:p>
          <a:p>
            <a:endParaRPr lang="cs-CZ"/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korupce v České republice</a:t>
            </a:r>
            <a:endParaRPr lang="cs-CZ"/>
          </a:p>
          <a:p>
            <a:r>
              <a:rPr lang="cs-CZ">
                <a:latin typeface="fccTYPO Super Thin" pitchFamily="2" charset="0"/>
              </a:rPr>
              <a:t>ČESKO. Zákon č. 40/2009 Sb., Trestní zákoník. In: Sbírka zákonů. 2009, částka 11.</a:t>
            </a:r>
          </a:p>
          <a:p>
            <a:r>
              <a:rPr lang="cs-CZ">
                <a:latin typeface="fccTYPO Super Thin" pitchFamily="2" charset="0"/>
              </a:rPr>
              <a:t>MINISTERSTVO OBRANY ČESKÉ REPUBLIKY. Boj s korupcí. 2024 [online]. [cit. 2024-10-27]. Dostupné z: https://</a:t>
            </a:r>
            <a:r>
              <a:rPr lang="cs-CZ" err="1">
                <a:latin typeface="fccTYPO Super Thin" pitchFamily="2" charset="0"/>
              </a:rPr>
              <a:t>korupce.army.cz</a:t>
            </a:r>
            <a:r>
              <a:rPr lang="cs-CZ">
                <a:latin typeface="fccTYPO Super Thin" pitchFamily="2" charset="0"/>
              </a:rPr>
              <a:t>/boj-s-korupci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898E56-9E9B-E530-078B-F77606C1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5350CA-B764-69E0-76E8-DF708E116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F934-162E-6892-84EC-F195E37CB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DE1BFA-5F7A-BB30-7B94-D0F3DDDE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Použitý SW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0A047-2DA0-279F-0C51-8A1729D5A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734"/>
            <a:ext cx="10515600" cy="52508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prvotní vizualizace dat a grafů</a:t>
            </a:r>
            <a:endParaRPr lang="cs-CZ"/>
          </a:p>
          <a:p>
            <a:r>
              <a:rPr lang="cs-CZ">
                <a:latin typeface="fccTYPO Super Thin" pitchFamily="2" charset="0"/>
              </a:rPr>
              <a:t>Microsoft Excel</a:t>
            </a:r>
            <a:endParaRPr lang="cs-CZ"/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(před)zpracování a analýza dat + grafy</a:t>
            </a:r>
          </a:p>
          <a:p>
            <a:r>
              <a:rPr lang="cs-CZ">
                <a:latin typeface="fccTYPO Super Thin" pitchFamily="2" charset="0"/>
              </a:rPr>
              <a:t>FZVD – Korupce v1</a:t>
            </a:r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mapa</a:t>
            </a:r>
          </a:p>
          <a:p>
            <a:r>
              <a:rPr lang="cs-CZ">
                <a:latin typeface="fccTYPO Super Thin" pitchFamily="2" charset="0"/>
              </a:rPr>
              <a:t>ESRI </a:t>
            </a:r>
            <a:r>
              <a:rPr lang="cs-CZ" err="1">
                <a:latin typeface="fccTYPO Super Thin" pitchFamily="2" charset="0"/>
              </a:rPr>
              <a:t>ArcMap</a:t>
            </a:r>
            <a:r>
              <a:rPr lang="cs-CZ">
                <a:latin typeface="fccTYPO Super Thin" pitchFamily="2" charset="0"/>
              </a:rPr>
              <a:t> + Adobe </a:t>
            </a:r>
            <a:r>
              <a:rPr lang="cs-CZ" err="1">
                <a:latin typeface="fccTYPO Super Thin" pitchFamily="2" charset="0"/>
              </a:rPr>
              <a:t>Illustrator</a:t>
            </a:r>
            <a:endParaRPr lang="cs-CZ">
              <a:latin typeface="fccTYPO Super Thin" pitchFamily="2" charset="0"/>
            </a:endParaRPr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infografika</a:t>
            </a:r>
          </a:p>
          <a:p>
            <a:r>
              <a:rPr lang="cs-CZ" err="1">
                <a:latin typeface="fccTYPO Super Thin" pitchFamily="2" charset="0"/>
              </a:rPr>
              <a:t>fccGEO</a:t>
            </a:r>
            <a:r>
              <a:rPr lang="cs-CZ">
                <a:latin typeface="fccTYPO Super Thin" pitchFamily="2" charset="0"/>
              </a:rPr>
              <a:t> + Adobe </a:t>
            </a:r>
            <a:r>
              <a:rPr lang="cs-CZ" err="1">
                <a:latin typeface="fccTYPO Super Thin" pitchFamily="2" charset="0"/>
              </a:rPr>
              <a:t>Illustrator</a:t>
            </a:r>
            <a:endParaRPr lang="cs-CZ">
              <a:latin typeface="fccTYPO Super Thin" pitchFamily="2" charset="0"/>
            </a:endParaRPr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hlasovací nástroj</a:t>
            </a:r>
          </a:p>
          <a:p>
            <a:r>
              <a:rPr lang="cs-CZ" err="1">
                <a:latin typeface="fccTYPO Super Thin" pitchFamily="2" charset="0"/>
              </a:rPr>
              <a:t>mentimeter.com</a:t>
            </a:r>
            <a:endParaRPr lang="cs-CZ">
              <a:latin typeface="fccTYPO Super Thin" pitchFamily="2" charset="0"/>
            </a:endParaRPr>
          </a:p>
          <a:p>
            <a:pPr marL="0" indent="0">
              <a:buNone/>
            </a:pPr>
            <a:r>
              <a:rPr lang="cs-CZ" b="1">
                <a:latin typeface="fccTYPO" pitchFamily="2" charset="0"/>
              </a:rPr>
              <a:t>prezentace</a:t>
            </a:r>
          </a:p>
          <a:p>
            <a:r>
              <a:rPr lang="cs-CZ">
                <a:latin typeface="fccTYPO Super Thin" pitchFamily="2" charset="0"/>
              </a:rPr>
              <a:t>Microsoft PowerPoint</a:t>
            </a:r>
          </a:p>
          <a:p>
            <a:endParaRPr lang="cs-CZ">
              <a:latin typeface="fccTYPO Super Thin" pitchFamily="2" charset="0"/>
            </a:endParaRPr>
          </a:p>
          <a:p>
            <a:endParaRPr lang="cs-CZ">
              <a:latin typeface="fccTYPO Super Thin" pitchFamily="2" charset="0"/>
            </a:endParaRPr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34F815-F22C-DDE0-549A-96BD5E691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12A82D-3D55-F885-AAFF-DEC200650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8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5A2B4-1A45-7342-D18D-28E2EF0B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dělby práce</a:t>
            </a:r>
          </a:p>
        </p:txBody>
      </p:sp>
      <p:graphicFrame>
        <p:nvGraphicFramePr>
          <p:cNvPr id="4" name="Zástupný obsah 4">
            <a:extLst>
              <a:ext uri="{FF2B5EF4-FFF2-40B4-BE49-F238E27FC236}">
                <a16:creationId xmlns:a16="http://schemas.microsoft.com/office/drawing/2014/main" id="{043C2243-E691-911B-AEBB-8A0C2A96A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167762"/>
              </p:ext>
            </p:extLst>
          </p:nvPr>
        </p:nvGraphicFramePr>
        <p:xfrm>
          <a:off x="1428971" y="2156918"/>
          <a:ext cx="9334058" cy="3387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4555">
                  <a:extLst>
                    <a:ext uri="{9D8B030D-6E8A-4147-A177-3AD203B41FA5}">
                      <a16:colId xmlns:a16="http://schemas.microsoft.com/office/drawing/2014/main" val="3654051034"/>
                    </a:ext>
                  </a:extLst>
                </a:gridCol>
                <a:gridCol w="4603684">
                  <a:extLst>
                    <a:ext uri="{9D8B030D-6E8A-4147-A177-3AD203B41FA5}">
                      <a16:colId xmlns:a16="http://schemas.microsoft.com/office/drawing/2014/main" val="2578008114"/>
                    </a:ext>
                  </a:extLst>
                </a:gridCol>
                <a:gridCol w="2575819">
                  <a:extLst>
                    <a:ext uri="{9D8B030D-6E8A-4147-A177-3AD203B41FA5}">
                      <a16:colId xmlns:a16="http://schemas.microsoft.com/office/drawing/2014/main" val="1452937259"/>
                    </a:ext>
                  </a:extLst>
                </a:gridCol>
              </a:tblGrid>
              <a:tr h="827519">
                <a:tc>
                  <a:txBody>
                    <a:bodyPr/>
                    <a:lstStyle/>
                    <a:p>
                      <a:pPr algn="ctr"/>
                      <a:r>
                        <a:rPr lang="cs-CZ" b="1" i="0">
                          <a:latin typeface="fccTYPO" pitchFamily="2" charset="0"/>
                        </a:rPr>
                        <a:t>jméno člena týmu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cs-CZ" b="1" i="0">
                          <a:latin typeface="fccTYPO" pitchFamily="2" charset="0"/>
                        </a:rPr>
                        <a:t>konkrétní části projektu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i="0">
                          <a:latin typeface="fccTYPO" pitchFamily="2" charset="0"/>
                        </a:rPr>
                        <a:t>procentuální podíl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39905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Jakub </a:t>
                      </a:r>
                      <a:r>
                        <a:rPr lang="cs-CZ" b="0" i="0" err="1">
                          <a:latin typeface="fccTYPO Light" pitchFamily="2" charset="0"/>
                        </a:rPr>
                        <a:t>Ešpandr</a:t>
                      </a:r>
                      <a:endParaRPr lang="cs-CZ" b="0" i="0">
                        <a:latin typeface="fccTYPO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0" i="0">
                          <a:latin typeface="fccTYPO Light" pitchFamily="2" charset="0"/>
                        </a:rPr>
                        <a:t>analýza a zpracování dat; mapa; infografika; aplikace; grafy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0"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546892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latin typeface="fccTYPO Light" pitchFamily="2" charset="0"/>
                        </a:rPr>
                        <a:t>Natálie Jílková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0" i="0">
                          <a:latin typeface="fccTYPO Light" pitchFamily="2" charset="0"/>
                        </a:rPr>
                        <a:t>tisková zpráva; vizuální stránka; opatření proti korupci; prezentace; hlasování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613108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latin typeface="fccTYPO Light" pitchFamily="2" charset="0"/>
                        </a:rPr>
                        <a:t>Jaroslav Říha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sběr a analýza dat; opatření proti korupci; animace a přechody; grafy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21179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latin typeface="fccTYPO Light" pitchFamily="2" charset="0"/>
                        </a:rPr>
                        <a:t>Pavlína Urbánková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tisková zpráva; vizuální stránka podkladů; prezentace; hlasování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8115789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1207B-E7D7-CD88-0A72-36412C951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086D69-EA16-6B70-9E2B-750D7313E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7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691B4-AF0B-D7C8-8170-A9174E30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4">
            <a:extLst>
              <a:ext uri="{FF2B5EF4-FFF2-40B4-BE49-F238E27FC236}">
                <a16:creationId xmlns:a16="http://schemas.microsoft.com/office/drawing/2014/main" id="{43380437-9F4E-A99E-76B1-0380CDEE4B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774099"/>
              </p:ext>
            </p:extLst>
          </p:nvPr>
        </p:nvGraphicFramePr>
        <p:xfrm>
          <a:off x="1428971" y="2156918"/>
          <a:ext cx="9334058" cy="3387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4555">
                  <a:extLst>
                    <a:ext uri="{9D8B030D-6E8A-4147-A177-3AD203B41FA5}">
                      <a16:colId xmlns:a16="http://schemas.microsoft.com/office/drawing/2014/main" val="3654051034"/>
                    </a:ext>
                  </a:extLst>
                </a:gridCol>
                <a:gridCol w="4603684">
                  <a:extLst>
                    <a:ext uri="{9D8B030D-6E8A-4147-A177-3AD203B41FA5}">
                      <a16:colId xmlns:a16="http://schemas.microsoft.com/office/drawing/2014/main" val="2578008114"/>
                    </a:ext>
                  </a:extLst>
                </a:gridCol>
                <a:gridCol w="2575819">
                  <a:extLst>
                    <a:ext uri="{9D8B030D-6E8A-4147-A177-3AD203B41FA5}">
                      <a16:colId xmlns:a16="http://schemas.microsoft.com/office/drawing/2014/main" val="1452937259"/>
                    </a:ext>
                  </a:extLst>
                </a:gridCol>
              </a:tblGrid>
              <a:tr h="827519">
                <a:tc>
                  <a:txBody>
                    <a:bodyPr/>
                    <a:lstStyle/>
                    <a:p>
                      <a:pPr algn="ctr"/>
                      <a:r>
                        <a:rPr lang="cs-CZ" b="1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" pitchFamily="2" charset="0"/>
                        </a:rPr>
                        <a:t>jméno člena týmu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cs-CZ" b="1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" pitchFamily="2" charset="0"/>
                        </a:rPr>
                        <a:t>konkrétní části projektu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" pitchFamily="2" charset="0"/>
                        </a:rPr>
                        <a:t>procentuální podíl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39905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Jakub </a:t>
                      </a:r>
                      <a:r>
                        <a:rPr lang="cs-CZ" b="0" i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Ešpandr</a:t>
                      </a:r>
                      <a:endParaRPr lang="cs-CZ" b="0" i="0">
                        <a:solidFill>
                          <a:schemeClr val="bg1">
                            <a:lumMod val="75000"/>
                          </a:schemeClr>
                        </a:solidFill>
                        <a:latin typeface="fccTYPO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analýza a zpracování dat; mapa; infografika; aplikace; grafy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546892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Natálie Jílková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tisková zpráva; vizuální stránka; opatření proti korupci; prezentace; hlasování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613108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Jaroslav Říha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sběr a analýza dat; opatření proti korupci; animace a přechody; grafy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21179"/>
                  </a:ext>
                </a:extLst>
              </a:tr>
              <a:tr h="636499">
                <a:tc>
                  <a:txBody>
                    <a:bodyPr/>
                    <a:lstStyle/>
                    <a:p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Pavlína Urbánková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tisková zpráva; vizuální stránka podkladů; prezentace; hlasování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i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fccTYPO Light" pitchFamily="2" charset="0"/>
                        </a:rPr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8115789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28E0A7-746D-B23B-66D9-3C10E14A4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946EEA-F4E7-7E26-D49E-853613E57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85C548-B810-84B4-D3F2-4A1AE8FB4F49}"/>
              </a:ext>
            </a:extLst>
          </p:cNvPr>
          <p:cNvSpPr txBox="1"/>
          <p:nvPr/>
        </p:nvSpPr>
        <p:spPr>
          <a:xfrm rot="1112776">
            <a:off x="2673532" y="3404936"/>
            <a:ext cx="68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>
                <a:latin typeface="fccTYPO" pitchFamily="2" charset="0"/>
              </a:rPr>
              <a:t>čtěte všichni dělali vše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26C11D0-336C-590D-C00F-562BAD672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Přehled dělby práce</a:t>
            </a:r>
          </a:p>
        </p:txBody>
      </p:sp>
    </p:spTree>
    <p:extLst>
      <p:ext uri="{BB962C8B-B14F-4D97-AF65-F5344CB8AC3E}">
        <p14:creationId xmlns:p14="http://schemas.microsoft.com/office/powerpoint/2010/main" val="543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1F1A4-79C9-6506-9EEB-46ED2FB4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197426-528E-8609-1985-778CDB4BD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latin typeface="fccTYPO" pitchFamily="2" charset="0"/>
              </a:rPr>
              <a:t>tisková zpráva </a:t>
            </a:r>
          </a:p>
          <a:p>
            <a:pPr>
              <a:lnSpc>
                <a:spcPct val="150000"/>
              </a:lnSpc>
            </a:pPr>
            <a:r>
              <a:rPr lang="cs-CZ" b="1" dirty="0">
                <a:latin typeface="fccTYPO" pitchFamily="2" charset="0"/>
              </a:rPr>
              <a:t>online hlasování</a:t>
            </a:r>
          </a:p>
          <a:p>
            <a:pPr>
              <a:lnSpc>
                <a:spcPct val="150000"/>
              </a:lnSpc>
            </a:pPr>
            <a:r>
              <a:rPr lang="cs-CZ" dirty="0"/>
              <a:t>pojem korupce</a:t>
            </a:r>
            <a:endParaRPr lang="cs-CZ" b="1" dirty="0">
              <a:latin typeface="fccTYPO" pitchFamily="2" charset="0"/>
            </a:endParaRPr>
          </a:p>
          <a:p>
            <a:pPr>
              <a:lnSpc>
                <a:spcPct val="150000"/>
              </a:lnSpc>
            </a:pPr>
            <a:r>
              <a:rPr lang="cs-CZ" sz="2900" dirty="0"/>
              <a:t>postup</a:t>
            </a:r>
          </a:p>
          <a:p>
            <a:pPr>
              <a:lnSpc>
                <a:spcPct val="150000"/>
              </a:lnSpc>
            </a:pPr>
            <a:r>
              <a:rPr lang="cs-CZ" dirty="0"/>
              <a:t>predikce / výsledky analýz</a:t>
            </a:r>
          </a:p>
          <a:p>
            <a:pPr>
              <a:lnSpc>
                <a:spcPct val="150000"/>
              </a:lnSpc>
            </a:pPr>
            <a:r>
              <a:rPr lang="cs-CZ" dirty="0"/>
              <a:t>mapa</a:t>
            </a:r>
          </a:p>
          <a:p>
            <a:pPr>
              <a:lnSpc>
                <a:spcPct val="150000"/>
              </a:lnSpc>
            </a:pPr>
            <a:r>
              <a:rPr lang="cs-CZ" b="1" dirty="0">
                <a:latin typeface="fccTYPO" pitchFamily="2" charset="0"/>
              </a:rPr>
              <a:t>přehled podílu členů týmu na zpracování projektu </a:t>
            </a:r>
          </a:p>
          <a:p>
            <a:pPr>
              <a:lnSpc>
                <a:spcPct val="150000"/>
              </a:lnSpc>
            </a:pPr>
            <a:r>
              <a:rPr lang="cs-CZ" b="1" dirty="0">
                <a:latin typeface="fccTYPO" pitchFamily="2" charset="0"/>
              </a:rPr>
              <a:t>infografika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 descr="Money Drawing Images - Free Download on Freepik">
            <a:extLst>
              <a:ext uri="{FF2B5EF4-FFF2-40B4-BE49-F238E27FC236}">
                <a16:creationId xmlns:a16="http://schemas.microsoft.com/office/drawing/2014/main" id="{EDD3AB98-4B6E-0DBE-138F-2A9C0E09C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95" t="10788" r="23635" b="254"/>
          <a:stretch/>
        </p:blipFill>
        <p:spPr>
          <a:xfrm>
            <a:off x="8497641" y="2127505"/>
            <a:ext cx="3694359" cy="4730495"/>
          </a:xfrm>
          <a:prstGeom prst="rect">
            <a:avLst/>
          </a:prstGeom>
          <a:noFill/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E9A1A4-581E-A2C5-7E78-792E92C11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A4D8EA-1937-4B67-A419-63D7BA55855E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NJ</a:t>
            </a:r>
          </a:p>
        </p:txBody>
      </p:sp>
    </p:spTree>
    <p:extLst>
      <p:ext uri="{BB962C8B-B14F-4D97-AF65-F5344CB8AC3E}">
        <p14:creationId xmlns:p14="http://schemas.microsoft.com/office/powerpoint/2010/main" val="14511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7C1CE-C994-3713-0A94-BB2CD1E5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Infografika</a:t>
            </a:r>
          </a:p>
        </p:txBody>
      </p:sp>
      <p:pic>
        <p:nvPicPr>
          <p:cNvPr id="5" name="Zástupný obsah 4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A99920EA-DA98-77A0-5A1C-5C49E8CCD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6349" y="1069583"/>
            <a:ext cx="8079301" cy="5599324"/>
          </a:xfr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5C4921-1A82-77F7-41FA-6514F7CC0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7F33A-283E-EB36-02E5-5CCE7492A2BC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3AF09A-DD9E-7742-9894-EFFAE89D2300}"/>
              </a:ext>
            </a:extLst>
          </p:cNvPr>
          <p:cNvSpPr txBox="1"/>
          <p:nvPr/>
        </p:nvSpPr>
        <p:spPr>
          <a:xfrm>
            <a:off x="9419491" y="46892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>
                <a:latin typeface="fccTYPO Super Thin" pitchFamily="2" charset="0"/>
              </a:rPr>
              <a:t>zpracováno v aplikaci </a:t>
            </a:r>
            <a:r>
              <a:rPr lang="cs-CZ" sz="900" err="1">
                <a:latin typeface="fccTYPO Super Thin" pitchFamily="2" charset="0"/>
              </a:rPr>
              <a:t>fccGEO</a:t>
            </a:r>
            <a:r>
              <a:rPr lang="cs-CZ" sz="900">
                <a:latin typeface="fccTYPO Super Thin" pitchFamily="2" charset="0"/>
              </a:rPr>
              <a:t> + Adobe </a:t>
            </a:r>
            <a:r>
              <a:rPr lang="cs-CZ" sz="900" err="1">
                <a:latin typeface="fccTYPO Super Thin" pitchFamily="2" charset="0"/>
              </a:rPr>
              <a:t>Illustrator</a:t>
            </a:r>
            <a:endParaRPr lang="cs-CZ" sz="900">
              <a:latin typeface="fccTYPO Sup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0413B-9A17-ED51-B1F3-C14B44C5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Tisková zpráva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DBC8983-6D11-D528-3C39-387B455F73EA}"/>
              </a:ext>
            </a:extLst>
          </p:cNvPr>
          <p:cNvGrpSpPr/>
          <p:nvPr/>
        </p:nvGrpSpPr>
        <p:grpSpPr>
          <a:xfrm>
            <a:off x="2983249" y="1947425"/>
            <a:ext cx="5807206" cy="4800211"/>
            <a:chOff x="2983249" y="1947425"/>
            <a:chExt cx="5807206" cy="480021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B5882DE5-B932-0E3C-3D0F-251DA1606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3249" y="1947425"/>
              <a:ext cx="5807206" cy="4800211"/>
            </a:xfrm>
            <a:prstGeom prst="rect">
              <a:avLst/>
            </a:prstGeom>
          </p:spPr>
        </p:pic>
        <p:pic>
          <p:nvPicPr>
            <p:cNvPr id="5" name="Obrázek 4" descr="Obsah obrázku Grafika, Písmo, logo, grafický design&#10;&#10;Popis byl vytvořen automaticky">
              <a:extLst>
                <a:ext uri="{FF2B5EF4-FFF2-40B4-BE49-F238E27FC236}">
                  <a16:creationId xmlns:a16="http://schemas.microsoft.com/office/drawing/2014/main" id="{85546DC4-8404-478A-5520-DDCB6AB2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7552" y="2624859"/>
              <a:ext cx="4038600" cy="2273300"/>
            </a:xfrm>
            <a:prstGeom prst="rect">
              <a:avLst/>
            </a:prstGeom>
          </p:spPr>
        </p:pic>
      </p:grp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42470E1-2918-32E2-C51C-CACDE7A74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ED5630-92A8-0E31-D1D3-3DAE8AE8C5A5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F7F4CD-A101-7653-4220-D445548ED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723D-EF56-884E-0112-5A8D30507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D2E72-D903-DFB1-5B48-B05E49ED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Tisková zpráva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4CA0C8-C224-1CD6-573A-3B60AA74A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249" y="1947425"/>
            <a:ext cx="5807206" cy="4800211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53A524-E669-1C73-C164-2604C84D7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009A16-B33D-6E02-F690-C766A6B116A5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JŘ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63A302-940E-FE81-26A0-F6CC92C9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39A51-8E2C-327C-B578-9C0E1CAC2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059642-5CAC-FAE8-B7B7-5E4480A21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488" y="77890"/>
            <a:ext cx="8722778" cy="7210210"/>
          </a:xfrm>
          <a:prstGeom prst="rect">
            <a:avLst/>
          </a:prstGeom>
        </p:spPr>
      </p:pic>
      <p:pic>
        <p:nvPicPr>
          <p:cNvPr id="5" name="Obrázek 4" descr="Obsah obrázku text, elektronika, snímek obrazovky, Mobilní telefon&#10;&#10;Popis byl vytvořen automaticky">
            <a:extLst>
              <a:ext uri="{FF2B5EF4-FFF2-40B4-BE49-F238E27FC236}">
                <a16:creationId xmlns:a16="http://schemas.microsoft.com/office/drawing/2014/main" id="{520DA5FC-591A-AACD-C5C0-0B08A6A69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0" y="77890"/>
            <a:ext cx="1273851" cy="2615878"/>
          </a:xfrm>
          <a:prstGeom prst="rect">
            <a:avLst/>
          </a:prstGeom>
        </p:spPr>
      </p:pic>
      <p:pic>
        <p:nvPicPr>
          <p:cNvPr id="6" name="Obrázek 5" descr="Obsah obrázku elektronika, text, snímek obrazovky, Komunikační zařízení&#10;&#10;Popis byl vytvořen automaticky">
            <a:extLst>
              <a:ext uri="{FF2B5EF4-FFF2-40B4-BE49-F238E27FC236}">
                <a16:creationId xmlns:a16="http://schemas.microsoft.com/office/drawing/2014/main" id="{B413A4D9-9B1F-6518-48EB-77AD1BBB1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5" y="4276848"/>
            <a:ext cx="1223832" cy="2477714"/>
          </a:xfrm>
          <a:prstGeom prst="rect">
            <a:avLst/>
          </a:prstGeom>
        </p:spPr>
      </p:pic>
      <p:pic>
        <p:nvPicPr>
          <p:cNvPr id="7" name="Obrázek 6" descr="Obsah obrázku text, snímek obrazovky, Operační systém, Webová stránka&#10;&#10;Popis byl vytvořen automaticky">
            <a:extLst>
              <a:ext uri="{FF2B5EF4-FFF2-40B4-BE49-F238E27FC236}">
                <a16:creationId xmlns:a16="http://schemas.microsoft.com/office/drawing/2014/main" id="{607096C0-D458-11B7-281B-8CF23A337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810" y="3798851"/>
            <a:ext cx="1841409" cy="2611927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5246EA-2ED6-0C13-EBBE-3A32C1DDD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2A236B-D700-5D0E-FDA2-A7B76777878A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fccTYPO Outline Black" pitchFamily="2" charset="0"/>
              </a:rPr>
              <a:t>JŘ</a:t>
            </a:r>
          </a:p>
        </p:txBody>
      </p:sp>
      <p:pic>
        <p:nvPicPr>
          <p:cNvPr id="10" name="Obrázek 9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EA8E457F-D595-8770-06AC-07F640D98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810" y="81841"/>
            <a:ext cx="1841409" cy="26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4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C96A-4CC8-D75B-7BFF-EF79DDF8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lektronika, text, snímek obrazovky, Komunikační zařízení&#10;&#10;Popis byl vytvořen automaticky">
            <a:extLst>
              <a:ext uri="{FF2B5EF4-FFF2-40B4-BE49-F238E27FC236}">
                <a16:creationId xmlns:a16="http://schemas.microsoft.com/office/drawing/2014/main" id="{5EE727F7-A0F1-323E-D173-2B2C8882E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5" y="3564556"/>
            <a:ext cx="1719146" cy="34805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10522B-D8EC-3DD4-5722-6A263C1A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060" y="2069587"/>
            <a:ext cx="5750386" cy="4753244"/>
          </a:xfrm>
          <a:prstGeom prst="rect">
            <a:avLst/>
          </a:prstGeom>
        </p:spPr>
      </p:pic>
      <p:pic>
        <p:nvPicPr>
          <p:cNvPr id="5" name="Obrázek 4" descr="Obsah obrázku text, elektronika, snímek obrazovky, Mobilní telefon&#10;&#10;Popis byl vytvořen automaticky">
            <a:extLst>
              <a:ext uri="{FF2B5EF4-FFF2-40B4-BE49-F238E27FC236}">
                <a16:creationId xmlns:a16="http://schemas.microsoft.com/office/drawing/2014/main" id="{9351CD18-0690-082B-CBF5-0FE47EBE1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77" y="-425610"/>
            <a:ext cx="2300769" cy="4724674"/>
          </a:xfrm>
          <a:prstGeom prst="rect">
            <a:avLst/>
          </a:prstGeom>
        </p:spPr>
      </p:pic>
      <p:pic>
        <p:nvPicPr>
          <p:cNvPr id="7" name="Obrázek 6" descr="Obsah obrázku text, snímek obrazovky, Operační systém, Webová stránka&#10;&#10;Popis byl vytvořen automaticky">
            <a:extLst>
              <a:ext uri="{FF2B5EF4-FFF2-40B4-BE49-F238E27FC236}">
                <a16:creationId xmlns:a16="http://schemas.microsoft.com/office/drawing/2014/main" id="{16D40F21-9595-345F-DF9D-E45308889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760" y="3243975"/>
            <a:ext cx="2531358" cy="3590579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68CAAB-4ECF-F518-0D26-94D28B2D6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05AD777-EEE3-D87A-FD3F-DBCDFE997C00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fccTYPO Outline Black" pitchFamily="2" charset="0"/>
              </a:rPr>
              <a:t>JŘ</a:t>
            </a:r>
          </a:p>
        </p:txBody>
      </p:sp>
      <p:pic>
        <p:nvPicPr>
          <p:cNvPr id="10" name="Obrázek 9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DDE88D25-B121-04F8-C266-4E8660259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446" y="38367"/>
            <a:ext cx="4256697" cy="60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0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A7B8F86-256D-0491-4ED1-9549CEC9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265" y="1219199"/>
            <a:ext cx="4953907" cy="4953907"/>
          </a:xfrm>
          <a:prstGeom prst="rect">
            <a:avLst/>
          </a:prstGeom>
        </p:spPr>
      </p:pic>
      <p:pic>
        <p:nvPicPr>
          <p:cNvPr id="9" name="Picture 8" descr="Voting Election 2020 GIF by LooseKeys">
            <a:extLst>
              <a:ext uri="{FF2B5EF4-FFF2-40B4-BE49-F238E27FC236}">
                <a16:creationId xmlns:a16="http://schemas.microsoft.com/office/drawing/2014/main" id="{92681A66-4DDE-255C-9125-7E15B6A4D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" t="13983" r="1719"/>
          <a:stretch/>
        </p:blipFill>
        <p:spPr bwMode="auto">
          <a:xfrm>
            <a:off x="5994145" y="2724912"/>
            <a:ext cx="5097527" cy="4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B85B7EE6-0098-543B-B6B4-88BCA9DE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170"/>
            <a:ext cx="10515600" cy="1325563"/>
          </a:xfrm>
        </p:spPr>
        <p:txBody>
          <a:bodyPr/>
          <a:lstStyle/>
          <a:p>
            <a:r>
              <a:rPr lang="cs-CZ"/>
              <a:t>Online hlasování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DF558BFF-DF13-C2B3-D9FF-645C3A2E4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943" y="6410778"/>
            <a:ext cx="2743200" cy="365125"/>
          </a:xfrm>
        </p:spPr>
        <p:txBody>
          <a:bodyPr/>
          <a:lstStyle/>
          <a:p>
            <a:fld id="{2CE36E2E-CD89-8D43-9418-EC880D1AF84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973182-6FEE-0062-65DC-226FCD6DFD39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fccTYPO Outline Black" pitchFamily="2" charset="0"/>
              </a:rPr>
              <a:t>PU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380B3E-5B93-E82B-00B9-F2708825D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591" y="107170"/>
            <a:ext cx="4548552" cy="11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672DE-F75D-8213-86BB-D2A7AE7AB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B4FE24-D08B-F69E-326B-B722A0F31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488" y="77890"/>
            <a:ext cx="8722778" cy="7210210"/>
          </a:xfrm>
          <a:prstGeom prst="rect">
            <a:avLst/>
          </a:prstGeom>
        </p:spPr>
      </p:pic>
      <p:pic>
        <p:nvPicPr>
          <p:cNvPr id="5" name="Obrázek 4" descr="Obsah obrázku text, elektronika, snímek obrazovky, Mobilní telefon&#10;&#10;Popis byl vytvořen automaticky">
            <a:extLst>
              <a:ext uri="{FF2B5EF4-FFF2-40B4-BE49-F238E27FC236}">
                <a16:creationId xmlns:a16="http://schemas.microsoft.com/office/drawing/2014/main" id="{645C7B60-5668-0FB1-D714-1EEF9E5F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0" y="77890"/>
            <a:ext cx="1273851" cy="2615878"/>
          </a:xfrm>
          <a:prstGeom prst="rect">
            <a:avLst/>
          </a:prstGeom>
        </p:spPr>
      </p:pic>
      <p:pic>
        <p:nvPicPr>
          <p:cNvPr id="6" name="Obrázek 5" descr="Obsah obrázku elektronika, text, snímek obrazovky, Komunikační zařízení&#10;&#10;Popis byl vytvořen automaticky">
            <a:extLst>
              <a:ext uri="{FF2B5EF4-FFF2-40B4-BE49-F238E27FC236}">
                <a16:creationId xmlns:a16="http://schemas.microsoft.com/office/drawing/2014/main" id="{326FA74E-DE0A-7441-9954-A14732672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5" y="4276848"/>
            <a:ext cx="1223832" cy="2477714"/>
          </a:xfrm>
          <a:prstGeom prst="rect">
            <a:avLst/>
          </a:prstGeom>
        </p:spPr>
      </p:pic>
      <p:pic>
        <p:nvPicPr>
          <p:cNvPr id="7" name="Obrázek 6" descr="Obsah obrázku text, snímek obrazovky, Operační systém, Webová stránka&#10;&#10;Popis byl vytvořen automaticky">
            <a:extLst>
              <a:ext uri="{FF2B5EF4-FFF2-40B4-BE49-F238E27FC236}">
                <a16:creationId xmlns:a16="http://schemas.microsoft.com/office/drawing/2014/main" id="{74A44340-6DD7-9AF3-68E8-DDE375562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810" y="3798851"/>
            <a:ext cx="1841409" cy="2611927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490FD0-4F60-A607-B0FD-2BA497ADB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E36E2E-CD89-8D43-9418-EC880D1AF845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F64BAA-7152-7DDE-5B6E-5CBC8092E818}"/>
              </a:ext>
            </a:extLst>
          </p:cNvPr>
          <p:cNvSpPr txBox="1"/>
          <p:nvPr/>
        </p:nvSpPr>
        <p:spPr>
          <a:xfrm>
            <a:off x="108857" y="641077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fccTYPO Outline Black" pitchFamily="2" charset="0"/>
              </a:rPr>
              <a:t>JŘ</a:t>
            </a:r>
          </a:p>
        </p:txBody>
      </p:sp>
      <p:pic>
        <p:nvPicPr>
          <p:cNvPr id="10" name="Obrázek 9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E70031B0-48E9-8DBB-95BA-137261F37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810" y="81841"/>
            <a:ext cx="1841409" cy="261192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1DE7FE-2E95-5586-9706-CDA4AD8D3380}"/>
              </a:ext>
            </a:extLst>
          </p:cNvPr>
          <p:cNvSpPr txBox="1"/>
          <p:nvPr/>
        </p:nvSpPr>
        <p:spPr>
          <a:xfrm rot="1119751">
            <a:off x="1487100" y="1174017"/>
            <a:ext cx="9217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900" dirty="0">
                <a:solidFill>
                  <a:srgbClr val="FF0000"/>
                </a:solidFill>
                <a:latin typeface="HACKED" panose="02000500000000000000" pitchFamily="2" charset="0"/>
              </a:rPr>
              <a:t>Fiction</a:t>
            </a:r>
          </a:p>
        </p:txBody>
      </p:sp>
    </p:spTree>
    <p:extLst>
      <p:ext uri="{BB962C8B-B14F-4D97-AF65-F5344CB8AC3E}">
        <p14:creationId xmlns:p14="http://schemas.microsoft.com/office/powerpoint/2010/main" val="344792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96E9D34558E847829B10BEE7353D3A" ma:contentTypeVersion="12" ma:contentTypeDescription="Vytvoří nový dokument" ma:contentTypeScope="" ma:versionID="e90f629d6befcfa836e899915ed4e95e">
  <xsd:schema xmlns:xsd="http://www.w3.org/2001/XMLSchema" xmlns:xs="http://www.w3.org/2001/XMLSchema" xmlns:p="http://schemas.microsoft.com/office/2006/metadata/properties" xmlns:ns2="efcc57b6-f98e-4455-b306-1a44b9c17a31" xmlns:ns3="d946be67-822e-42da-a1a8-6f39ad140590" targetNamespace="http://schemas.microsoft.com/office/2006/metadata/properties" ma:root="true" ma:fieldsID="aefb4184f03ba53cb78a2ecf55f178d7" ns2:_="" ns3:_="">
    <xsd:import namespace="efcc57b6-f98e-4455-b306-1a44b9c17a31"/>
    <xsd:import namespace="d946be67-822e-42da-a1a8-6f39ad1405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c57b6-f98e-4455-b306-1a44b9c17a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6be67-822e-42da-a1a8-6f39ad1405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3f59808-9981-4415-b29f-8abcf522852c}" ma:internalName="TaxCatchAll" ma:showField="CatchAllData" ma:web="d946be67-822e-42da-a1a8-6f39ad1405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46be67-822e-42da-a1a8-6f39ad140590" xsi:nil="true"/>
    <lcf76f155ced4ddcb4097134ff3c332f xmlns="efcc57b6-f98e-4455-b306-1a44b9c17a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915247-A7BD-41BA-8008-30E1BE6B9A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302364-DFD5-4729-AEEF-C9593AEDB657}">
  <ds:schemaRefs>
    <ds:schemaRef ds:uri="d946be67-822e-42da-a1a8-6f39ad140590"/>
    <ds:schemaRef ds:uri="efcc57b6-f98e-4455-b306-1a44b9c17a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522B145-1545-4DE6-8FAE-F58157D3CEBA}">
  <ds:schemaRefs>
    <ds:schemaRef ds:uri="d946be67-822e-42da-a1a8-6f39ad140590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efcc57b6-f98e-4455-b306-1a44b9c17a31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956</Words>
  <Application>Microsoft Macintosh PowerPoint</Application>
  <PresentationFormat>Širokoúhlá obrazovka</PresentationFormat>
  <Paragraphs>207</Paragraphs>
  <Slides>30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44" baseType="lpstr">
      <vt:lpstr>fccTYPO</vt:lpstr>
      <vt:lpstr>Aldhabi</vt:lpstr>
      <vt:lpstr>HACKED</vt:lpstr>
      <vt:lpstr>Wingdings</vt:lpstr>
      <vt:lpstr>fccTYPO Ultra Bold</vt:lpstr>
      <vt:lpstr>fccTYPO SuperBlack</vt:lpstr>
      <vt:lpstr>fccTYPO Light</vt:lpstr>
      <vt:lpstr>fccTYPO Medium</vt:lpstr>
      <vt:lpstr>Arial</vt:lpstr>
      <vt:lpstr>fccTYPO Outline Black</vt:lpstr>
      <vt:lpstr>fccTYPO Semi Bold</vt:lpstr>
      <vt:lpstr>Avenir Next LT Pro (Základní text)</vt:lpstr>
      <vt:lpstr>fccTYPO Super Thin</vt:lpstr>
      <vt:lpstr>Motiv Office</vt:lpstr>
      <vt:lpstr>Prezentace aplikace PowerPoint</vt:lpstr>
      <vt:lpstr>Index Vnímání Korupce CPI</vt:lpstr>
      <vt:lpstr>Obsah</vt:lpstr>
      <vt:lpstr>Tisková zpráva</vt:lpstr>
      <vt:lpstr>Tisková zpráva</vt:lpstr>
      <vt:lpstr>Prezentace aplikace PowerPoint</vt:lpstr>
      <vt:lpstr>Prezentace aplikace PowerPoint</vt:lpstr>
      <vt:lpstr>Online hlasování</vt:lpstr>
      <vt:lpstr>Prezentace aplikace PowerPoint</vt:lpstr>
      <vt:lpstr>Prezentace aplikace PowerPoint</vt:lpstr>
      <vt:lpstr>Konkrétní opatření proti korupci</vt:lpstr>
      <vt:lpstr>CRISP-DP</vt:lpstr>
      <vt:lpstr>Původní dataset</vt:lpstr>
      <vt:lpstr>Upravený dataset</vt:lpstr>
      <vt:lpstr>Prezentace aplikace PowerPoint</vt:lpstr>
      <vt:lpstr>Aplikace</vt:lpstr>
      <vt:lpstr>Prezentace aplikace PowerPoint</vt:lpstr>
      <vt:lpstr>Predikce</vt:lpstr>
      <vt:lpstr>Predikce</vt:lpstr>
      <vt:lpstr>Výsledky analýzy</vt:lpstr>
      <vt:lpstr>Výsledky analýzy</vt:lpstr>
      <vt:lpstr>Výsledky analýzy</vt:lpstr>
      <vt:lpstr>Výsledky analýzy</vt:lpstr>
      <vt:lpstr>Mapa</vt:lpstr>
      <vt:lpstr>Mapa</vt:lpstr>
      <vt:lpstr>Zdroje</vt:lpstr>
      <vt:lpstr>Použitý SW</vt:lpstr>
      <vt:lpstr>Přehled dělby práce</vt:lpstr>
      <vt:lpstr>Přehled dělby práce</vt:lpstr>
      <vt:lpstr>Infografika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Espandr Jakub</dc:creator>
  <cp:lastModifiedBy>Espandr Jakub</cp:lastModifiedBy>
  <cp:revision>3</cp:revision>
  <dcterms:created xsi:type="dcterms:W3CDTF">2024-12-13T23:46:25Z</dcterms:created>
  <dcterms:modified xsi:type="dcterms:W3CDTF">2024-12-17T11:34:48Z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0x010100DD96E9D34558E847829B10BEE7353D3A</vt:lpwstr>
  </property>
  <property fmtid="{D5CDD505-2E9C-101B-9397-08002B2CF9AE}" pid="3" name="MediaServiceImageTags">
    <vt:lpwstr/>
  </property>
</Properties>
</file>